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y="5143500" cx="9144000"/>
  <p:notesSz cx="6858000" cy="9144000"/>
  <p:embeddedFontLst>
    <p:embeddedFont>
      <p:font typeface="Roboto"/>
      <p:regular r:id="rId62"/>
      <p:bold r:id="rId63"/>
      <p:italic r:id="rId64"/>
      <p:boldItalic r:id="rId65"/>
    </p:embeddedFont>
    <p:embeddedFont>
      <p:font typeface="Average"/>
      <p:regular r:id="rId66"/>
    </p:embeddedFont>
    <p:embeddedFont>
      <p:font typeface="Oswald"/>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regular.fntdata"/><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8.xml"/><Relationship Id="rId66" Type="http://schemas.openxmlformats.org/officeDocument/2006/relationships/font" Target="fonts/Average-regular.fntdata"/><Relationship Id="rId21" Type="http://schemas.openxmlformats.org/officeDocument/2006/relationships/slide" Target="slides/slide17.xml"/><Relationship Id="rId65" Type="http://schemas.openxmlformats.org/officeDocument/2006/relationships/font" Target="fonts/Roboto-boldItalic.fntdata"/><Relationship Id="rId24" Type="http://schemas.openxmlformats.org/officeDocument/2006/relationships/slide" Target="slides/slide20.xml"/><Relationship Id="rId68" Type="http://schemas.openxmlformats.org/officeDocument/2006/relationships/font" Target="fonts/Oswald-bold.fntdata"/><Relationship Id="rId23" Type="http://schemas.openxmlformats.org/officeDocument/2006/relationships/slide" Target="slides/slide19.xml"/><Relationship Id="rId67" Type="http://schemas.openxmlformats.org/officeDocument/2006/relationships/font" Target="fonts/Oswald-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If I had more time I would conduct a test of two population proportion means to see which words are not significicant and filter them out and make another word cloud.</a:t>
            </a:r>
            <a:endParaRPr/>
          </a:p>
          <a:p>
            <a:pPr indent="0" lvl="0" marL="0">
              <a:spcBef>
                <a:spcPts val="0"/>
              </a:spcBef>
              <a:spcAft>
                <a:spcPts val="0"/>
              </a:spcAft>
              <a:buNone/>
            </a:pPr>
            <a:r>
              <a:t/>
            </a:r>
            <a:endParaRPr/>
          </a:p>
          <a:p>
            <a:pPr indent="0" lvl="0" marL="0">
              <a:spcBef>
                <a:spcPts val="0"/>
              </a:spcBef>
              <a:spcAft>
                <a:spcPts val="0"/>
              </a:spcAft>
              <a:buNone/>
            </a:pPr>
            <a:r>
              <a:rPr lang="en"/>
              <a:t>Word     Bad     Good    Total</a:t>
            </a:r>
            <a:endParaRPr/>
          </a:p>
          <a:p>
            <a:pPr indent="0" lvl="0" marL="0">
              <a:spcBef>
                <a:spcPts val="0"/>
              </a:spcBef>
              <a:spcAft>
                <a:spcPts val="0"/>
              </a:spcAft>
              <a:buNone/>
            </a:pPr>
            <a:r>
              <a:rPr lang="en"/>
              <a:t>'apple'  23      34      111</a:t>
            </a:r>
            <a:endParaRPr/>
          </a:p>
          <a:p>
            <a:pPr indent="0" lvl="0" marL="0">
              <a:spcBef>
                <a:spcPts val="0"/>
              </a:spcBef>
              <a:spcAft>
                <a:spcPts val="0"/>
              </a:spcAft>
              <a:buNone/>
            </a:pPr>
            <a:r>
              <a:rPr lang="en"/>
              <a:t>'banana' 34      23      340</a:t>
            </a:r>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highlight>
                  <a:srgbClr val="FFFFFF"/>
                </a:highlight>
                <a:latin typeface="Roboto"/>
                <a:ea typeface="Roboto"/>
                <a:cs typeface="Roboto"/>
                <a:sym typeface="Roboto"/>
              </a:rPr>
              <a:t>We could use the model to flag users who continuously post misleading reviews</a:t>
            </a:r>
            <a:endParaRPr sz="1050">
              <a:highlight>
                <a:srgbClr val="FFFFFF"/>
              </a:highlight>
              <a:latin typeface="Roboto"/>
              <a:ea typeface="Roboto"/>
              <a:cs typeface="Roboto"/>
              <a:sym typeface="Roboto"/>
            </a:endParaRPr>
          </a:p>
          <a:p>
            <a:pPr indent="0" lvl="0" marL="0">
              <a:spcBef>
                <a:spcPts val="0"/>
              </a:spcBef>
              <a:spcAft>
                <a:spcPts val="0"/>
              </a:spcAft>
              <a:buNone/>
            </a:pPr>
            <a:r>
              <a:rPr lang="en" sz="1050">
                <a:highlight>
                  <a:srgbClr val="FFFFFF"/>
                </a:highlight>
                <a:latin typeface="Roboto"/>
                <a:ea typeface="Roboto"/>
                <a:cs typeface="Roboto"/>
                <a:sym typeface="Roboto"/>
              </a:rPr>
              <a:t> </a:t>
            </a:r>
            <a:endParaRPr sz="1050">
              <a:highlight>
                <a:srgbClr val="FFFFFF"/>
              </a:highlight>
              <a:latin typeface="Roboto"/>
              <a:ea typeface="Roboto"/>
              <a:cs typeface="Roboto"/>
              <a:sym typeface="Roboto"/>
            </a:endParaRPr>
          </a:p>
          <a:p>
            <a:pPr indent="0" lvl="0" marL="0">
              <a:spcBef>
                <a:spcPts val="0"/>
              </a:spcBef>
              <a:spcAft>
                <a:spcPts val="0"/>
              </a:spcAft>
              <a:buNone/>
            </a:pPr>
            <a:r>
              <a:rPr lang="en" sz="1050">
                <a:highlight>
                  <a:srgbClr val="FFFFFF"/>
                </a:highlight>
                <a:latin typeface="Roboto"/>
                <a:ea typeface="Roboto"/>
                <a:cs typeface="Roboto"/>
                <a:sym typeface="Roboto"/>
              </a:rPr>
              <a:t>The area under the ROC curve (AUC) is a measure of how well a parameter can distinguish between two diagnostic groups (diseased/normal).</a:t>
            </a:r>
            <a:endParaRPr sz="1050">
              <a:highlight>
                <a:srgbClr val="FFFFFF"/>
              </a:highlight>
              <a:latin typeface="Roboto"/>
              <a:ea typeface="Roboto"/>
              <a:cs typeface="Roboto"/>
              <a:sym typeface="Roboto"/>
            </a:endParaRPr>
          </a:p>
          <a:p>
            <a:pPr indent="0" lvl="0" marL="0">
              <a:spcBef>
                <a:spcPts val="0"/>
              </a:spcBef>
              <a:spcAft>
                <a:spcPts val="0"/>
              </a:spcAft>
              <a:buNone/>
            </a:pPr>
            <a:r>
              <a:t/>
            </a:r>
            <a:endParaRPr sz="1050">
              <a:highlight>
                <a:srgbClr val="FFFFFF"/>
              </a:highlight>
              <a:latin typeface="Roboto"/>
              <a:ea typeface="Roboto"/>
              <a:cs typeface="Roboto"/>
              <a:sym typeface="Roboto"/>
            </a:endParaRPr>
          </a:p>
          <a:p>
            <a:pPr indent="0" lvl="0" marL="0">
              <a:spcBef>
                <a:spcPts val="0"/>
              </a:spcBef>
              <a:spcAft>
                <a:spcPts val="0"/>
              </a:spcAft>
              <a:buNone/>
            </a:pPr>
            <a:r>
              <a:rPr lang="en" sz="1050">
                <a:highlight>
                  <a:srgbClr val="FFFFFF"/>
                </a:highlight>
                <a:latin typeface="Roboto"/>
                <a:ea typeface="Roboto"/>
                <a:cs typeface="Roboto"/>
                <a:sym typeface="Roboto"/>
              </a:rPr>
              <a:t>So if you take one good review and one bad review as a random sample, and out of those two you assign a prediction of which one is good, and which one is bad. You will get it right 93.33% of the time.</a:t>
            </a:r>
            <a:endParaRPr sz="1050">
              <a:highlight>
                <a:srgbClr val="FFFFFF"/>
              </a:highlight>
              <a:latin typeface="Roboto"/>
              <a:ea typeface="Roboto"/>
              <a:cs typeface="Roboto"/>
              <a:sym typeface="Roboto"/>
            </a:endParaRPr>
          </a:p>
          <a:p>
            <a:pPr indent="0" lvl="0" marL="0">
              <a:spcBef>
                <a:spcPts val="0"/>
              </a:spcBef>
              <a:spcAft>
                <a:spcPts val="0"/>
              </a:spcAft>
              <a:buNone/>
            </a:pPr>
            <a:r>
              <a:t/>
            </a:r>
            <a:endParaRPr sz="1050">
              <a:highlight>
                <a:srgbClr val="FFFFFF"/>
              </a:highlight>
              <a:latin typeface="Roboto"/>
              <a:ea typeface="Roboto"/>
              <a:cs typeface="Roboto"/>
              <a:sym typeface="Roboto"/>
            </a:endParaRPr>
          </a:p>
          <a:p>
            <a:pPr indent="0" lvl="0" marL="0">
              <a:spcBef>
                <a:spcPts val="0"/>
              </a:spcBef>
              <a:spcAft>
                <a:spcPts val="0"/>
              </a:spcAft>
              <a:buNone/>
            </a:pPr>
            <a:r>
              <a:rPr lang="en" sz="1050">
                <a:highlight>
                  <a:srgbClr val="FFFFFF"/>
                </a:highlight>
                <a:latin typeface="Roboto"/>
                <a:ea typeface="Roboto"/>
                <a:cs typeface="Roboto"/>
                <a:sym typeface="Roboto"/>
              </a:rPr>
              <a:t> the true positive rate (Sensitivity) is plotted in function of the false positive rate </a:t>
            </a:r>
            <a:endParaRPr sz="1050">
              <a:highlight>
                <a:srgbClr val="FFFFFF"/>
              </a:highlight>
              <a:latin typeface="Roboto"/>
              <a:ea typeface="Roboto"/>
              <a:cs typeface="Roboto"/>
              <a:sym typeface="Roboto"/>
            </a:endParaRPr>
          </a:p>
          <a:p>
            <a:pPr indent="0" lvl="0" marL="0">
              <a:spcBef>
                <a:spcPts val="0"/>
              </a:spcBef>
              <a:spcAft>
                <a:spcPts val="0"/>
              </a:spcAft>
              <a:buNone/>
            </a:pPr>
            <a:r>
              <a:rPr lang="en" sz="1050">
                <a:highlight>
                  <a:srgbClr val="FFFFFF"/>
                </a:highlight>
                <a:latin typeface="Roboto"/>
                <a:ea typeface="Roboto"/>
                <a:cs typeface="Roboto"/>
                <a:sym typeface="Roboto"/>
              </a:rPr>
              <a:t>Ratio of reviews that are tested correctly as good, over ratio of reviews tested as bad when its actually good</a:t>
            </a:r>
            <a:endParaRPr sz="1050">
              <a:highlight>
                <a:srgbClr val="FFFFFF"/>
              </a:highlight>
              <a:latin typeface="Roboto"/>
              <a:ea typeface="Roboto"/>
              <a:cs typeface="Roboto"/>
              <a:sym typeface="Roboto"/>
            </a:endParaRPr>
          </a:p>
          <a:p>
            <a:pPr indent="0" lvl="0" marL="0">
              <a:spcBef>
                <a:spcPts val="0"/>
              </a:spcBef>
              <a:spcAft>
                <a:spcPts val="0"/>
              </a:spcAft>
              <a:buNone/>
            </a:pPr>
            <a:r>
              <a:t/>
            </a:r>
            <a:endParaRPr sz="1050">
              <a:highlight>
                <a:srgbClr val="FFFFFF"/>
              </a:highlight>
              <a:latin typeface="Roboto"/>
              <a:ea typeface="Roboto"/>
              <a:cs typeface="Roboto"/>
              <a:sym typeface="Roboto"/>
            </a:endParaRPr>
          </a:p>
          <a:p>
            <a:pPr indent="0" lvl="0" marL="0">
              <a:spcBef>
                <a:spcPts val="0"/>
              </a:spcBef>
              <a:spcAft>
                <a:spcPts val="0"/>
              </a:spcAft>
              <a:buNone/>
            </a:pPr>
            <a:r>
              <a:rPr lang="en"/>
              <a:t>At this point, you may be wondering what this area number really means and how it is computed. The area measures </a:t>
            </a:r>
            <a:r>
              <a:rPr b="1" lang="en"/>
              <a:t>discrimination</a:t>
            </a:r>
            <a:r>
              <a:rPr lang="en"/>
              <a:t>, that is, the ability of the test to correctly classify those with and without the disease. Consider the situation in which patients are already correctly classified into two groups. You randomly pick on from the disease group and one from the no-disease group and do the test on both. The patient with the more abnormal test result should be the one from the disease group. The area under the curve is the percentage of randomly drawn pairs for which this is true (that is, the test correctly classifies the two patients in the random pair).</a:t>
            </a:r>
            <a:endParaRPr/>
          </a:p>
          <a:p>
            <a:pPr indent="0" lvl="0" marL="0">
              <a:spcBef>
                <a:spcPts val="0"/>
              </a:spcBef>
              <a:spcAft>
                <a:spcPts val="0"/>
              </a:spcAft>
              <a:buNone/>
            </a:pPr>
            <a:r>
              <a:t/>
            </a:r>
            <a:endParaRPr/>
          </a:p>
          <a:p>
            <a:pPr indent="0" lvl="0" marL="0">
              <a:spcBef>
                <a:spcPts val="0"/>
              </a:spcBef>
              <a:spcAft>
                <a:spcPts val="0"/>
              </a:spcAft>
              <a:buNone/>
            </a:pPr>
            <a:r>
              <a:rPr lang="en" sz="1050">
                <a:highlight>
                  <a:srgbClr val="FFFFFF"/>
                </a:highlight>
                <a:latin typeface="Roboto"/>
                <a:ea typeface="Roboto"/>
                <a:cs typeface="Roboto"/>
                <a:sym typeface="Roboto"/>
              </a:rPr>
              <a:t>If I were to improve this model, II would use bi-grams</a:t>
            </a:r>
            <a:endParaRPr sz="1050">
              <a:highlight>
                <a:srgbClr val="FFFFFF"/>
              </a:highlight>
              <a:latin typeface="Roboto"/>
              <a:ea typeface="Roboto"/>
              <a:cs typeface="Roboto"/>
              <a:sym typeface="Robo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Shape 15"/>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Shape 42"/>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Shape 43"/>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Yelp Dataset Challenge</a:t>
            </a:r>
            <a:endParaRPr/>
          </a:p>
        </p:txBody>
      </p:sp>
      <p:sp>
        <p:nvSpPr>
          <p:cNvPr id="60" name="Shape 60"/>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By: </a:t>
            </a:r>
            <a:r>
              <a:rPr lang="en"/>
              <a:t>Joshua Chang, </a:t>
            </a:r>
            <a:r>
              <a:rPr lang="en"/>
              <a:t>Jae Choi, Edward Kang, Rachel Pang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Interpretations of Results</a:t>
            </a:r>
            <a:endParaRPr/>
          </a:p>
        </p:txBody>
      </p:sp>
      <p:sp>
        <p:nvSpPr>
          <p:cNvPr id="126" name="Shape 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After we performed t</a:t>
            </a:r>
            <a:r>
              <a:rPr lang="en"/>
              <a:t>he ANOVA test, we got a p-value equal to </a:t>
            </a:r>
            <a:r>
              <a:rPr lang="en" sz="1600">
                <a:solidFill>
                  <a:srgbClr val="F9F9F9"/>
                </a:solidFill>
                <a:latin typeface="Arial"/>
                <a:ea typeface="Arial"/>
                <a:cs typeface="Arial"/>
                <a:sym typeface="Arial"/>
              </a:rPr>
              <a:t>&lt;2e-16, </a:t>
            </a:r>
            <a:r>
              <a:rPr lang="en"/>
              <a:t>which is less than alpha = 0.05 which tells us that at least one of the states had a significantly different mean average star rating than the others. We performed the Tukey HSD test to test for multiple comparisons of means and found that all the combinations of states except those of Nevada and Arizona and Ohio and Pennsylvania had significantly different mean average star ratings.</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Attributes Of Restaurants</a:t>
            </a:r>
            <a:endParaRPr/>
          </a:p>
        </p:txBody>
      </p:sp>
      <p:sp>
        <p:nvSpPr>
          <p:cNvPr id="132" name="Shape 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First… Filter Businesses in America to only Restaurants in America.</a:t>
            </a:r>
            <a:endParaRPr>
              <a:solidFill>
                <a:srgbClr val="FFFFFF"/>
              </a:solidFill>
            </a:endParaRPr>
          </a:p>
          <a:p>
            <a:pPr indent="0" lvl="0" marL="0">
              <a:spcBef>
                <a:spcPts val="1600"/>
              </a:spcBef>
              <a:spcAft>
                <a:spcPts val="0"/>
              </a:spcAft>
              <a:buNone/>
            </a:pPr>
            <a:r>
              <a:rPr lang="en">
                <a:solidFill>
                  <a:srgbClr val="FFFFFF"/>
                </a:solidFill>
              </a:rPr>
              <a:t>Attributes include: </a:t>
            </a:r>
            <a:endParaRPr>
              <a:solidFill>
                <a:srgbClr val="FFFFFF"/>
              </a:solidFill>
            </a:endParaRPr>
          </a:p>
          <a:p>
            <a:pPr indent="457200" lvl="0" marL="0">
              <a:spcBef>
                <a:spcPts val="0"/>
              </a:spcBef>
              <a:spcAft>
                <a:spcPts val="0"/>
              </a:spcAft>
              <a:buNone/>
            </a:pPr>
            <a:r>
              <a:rPr lang="en" sz="1600">
                <a:solidFill>
                  <a:srgbClr val="FFFFFF"/>
                </a:solidFill>
              </a:rPr>
              <a:t>“Ambiance:{romantic: false, classy: false, hipster: true…”</a:t>
            </a:r>
            <a:endParaRPr sz="1600">
              <a:solidFill>
                <a:srgbClr val="FFFFFF"/>
              </a:solidFill>
            </a:endParaRPr>
          </a:p>
          <a:p>
            <a:pPr indent="457200" lvl="0" marL="0" rtl="0">
              <a:spcBef>
                <a:spcPts val="0"/>
              </a:spcBef>
              <a:spcAft>
                <a:spcPts val="0"/>
              </a:spcAft>
              <a:buNone/>
            </a:pPr>
            <a:r>
              <a:rPr lang="en" sz="1600">
                <a:solidFill>
                  <a:srgbClr val="FFFFFF"/>
                </a:solidFill>
              </a:rPr>
              <a:t>“BusinessAcceptsCreditCard: True”</a:t>
            </a:r>
            <a:endParaRPr sz="1600">
              <a:solidFill>
                <a:srgbClr val="FFFFFF"/>
              </a:solidFill>
            </a:endParaRPr>
          </a:p>
          <a:p>
            <a:pPr indent="457200" lvl="0" marL="0" rtl="0">
              <a:spcBef>
                <a:spcPts val="0"/>
              </a:spcBef>
              <a:spcAft>
                <a:spcPts val="0"/>
              </a:spcAft>
              <a:buNone/>
            </a:pPr>
            <a:r>
              <a:t/>
            </a:r>
            <a:endParaRPr sz="1600">
              <a:solidFill>
                <a:srgbClr val="FFFFFF"/>
              </a:solidFill>
            </a:endParaRPr>
          </a:p>
          <a:p>
            <a:pPr indent="0" lvl="0" marL="0" rtl="0">
              <a:spcBef>
                <a:spcPts val="0"/>
              </a:spcBef>
              <a:spcAft>
                <a:spcPts val="0"/>
              </a:spcAft>
              <a:buNone/>
            </a:pPr>
            <a:r>
              <a:rPr lang="en" sz="1600">
                <a:solidFill>
                  <a:srgbClr val="FFFFFF"/>
                </a:solidFill>
              </a:rPr>
              <a:t>Attribute focus: “Alcohol: none”, “Alcohol: full_bar”, “Alcohol: beer_wine”</a:t>
            </a:r>
            <a:endParaRPr sz="1600">
              <a:solidFill>
                <a:srgbClr val="FFFFFF"/>
              </a:solidFill>
            </a:endParaRPr>
          </a:p>
          <a:p>
            <a:pPr indent="0" lvl="0" marL="0" rtl="0">
              <a:spcBef>
                <a:spcPts val="0"/>
              </a:spcBef>
              <a:spcAft>
                <a:spcPts val="0"/>
              </a:spcAft>
              <a:buNone/>
            </a:pPr>
            <a:r>
              <a:rPr lang="en" sz="1600">
                <a:solidFill>
                  <a:srgbClr val="FFFFFF"/>
                </a:solidFill>
              </a:rPr>
              <a:t>17,112 do not serve alcohol</a:t>
            </a:r>
            <a:endParaRPr sz="1600">
              <a:solidFill>
                <a:srgbClr val="FFFFFF"/>
              </a:solidFill>
            </a:endParaRPr>
          </a:p>
          <a:p>
            <a:pPr indent="0" lvl="0" marL="0">
              <a:spcBef>
                <a:spcPts val="0"/>
              </a:spcBef>
              <a:spcAft>
                <a:spcPts val="0"/>
              </a:spcAft>
              <a:buNone/>
            </a:pPr>
            <a:r>
              <a:rPr lang="en" sz="1600">
                <a:solidFill>
                  <a:srgbClr val="FFFFFF"/>
                </a:solidFill>
              </a:rPr>
              <a:t>20,925 serve alcohol</a:t>
            </a:r>
            <a:endParaRPr sz="16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Alcoholic vs. NonAlcoholic Restaurant Ratings with Barplots</a:t>
            </a:r>
            <a:endParaRPr/>
          </a:p>
        </p:txBody>
      </p:sp>
      <p:sp>
        <p:nvSpPr>
          <p:cNvPr id="138" name="Shape 138"/>
          <p:cNvSpPr txBox="1"/>
          <p:nvPr>
            <p:ph idx="1" type="body"/>
          </p:nvPr>
        </p:nvSpPr>
        <p:spPr>
          <a:xfrm>
            <a:off x="311700" y="2079875"/>
            <a:ext cx="8520600" cy="2489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39" name="Shape 139"/>
          <p:cNvPicPr preferRelativeResize="0"/>
          <p:nvPr/>
        </p:nvPicPr>
        <p:blipFill>
          <a:blip r:embed="rId3">
            <a:alphaModFix/>
          </a:blip>
          <a:stretch>
            <a:fillRect/>
          </a:stretch>
        </p:blipFill>
        <p:spPr>
          <a:xfrm>
            <a:off x="311700" y="2035175"/>
            <a:ext cx="3876175" cy="2578500"/>
          </a:xfrm>
          <a:prstGeom prst="rect">
            <a:avLst/>
          </a:prstGeom>
          <a:noFill/>
          <a:ln>
            <a:noFill/>
          </a:ln>
        </p:spPr>
      </p:pic>
      <p:pic>
        <p:nvPicPr>
          <p:cNvPr id="140" name="Shape 140"/>
          <p:cNvPicPr preferRelativeResize="0"/>
          <p:nvPr/>
        </p:nvPicPr>
        <p:blipFill>
          <a:blip r:embed="rId4">
            <a:alphaModFix/>
          </a:blip>
          <a:stretch>
            <a:fillRect/>
          </a:stretch>
        </p:blipFill>
        <p:spPr>
          <a:xfrm>
            <a:off x="4740625" y="2035175"/>
            <a:ext cx="4008274" cy="2578500"/>
          </a:xfrm>
          <a:prstGeom prst="rect">
            <a:avLst/>
          </a:prstGeom>
          <a:noFill/>
          <a:ln>
            <a:noFill/>
          </a:ln>
        </p:spPr>
      </p:pic>
      <p:sp>
        <p:nvSpPr>
          <p:cNvPr id="141" name="Shape 141"/>
          <p:cNvSpPr txBox="1"/>
          <p:nvPr/>
        </p:nvSpPr>
        <p:spPr>
          <a:xfrm>
            <a:off x="1321000" y="1353525"/>
            <a:ext cx="1564500" cy="468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Serves Alcohol</a:t>
            </a:r>
            <a:endParaRPr>
              <a:solidFill>
                <a:srgbClr val="FFFFFF"/>
              </a:solidFill>
            </a:endParaRPr>
          </a:p>
        </p:txBody>
      </p:sp>
      <p:sp>
        <p:nvSpPr>
          <p:cNvPr id="142" name="Shape 142"/>
          <p:cNvSpPr txBox="1"/>
          <p:nvPr/>
        </p:nvSpPr>
        <p:spPr>
          <a:xfrm>
            <a:off x="5742313" y="1353525"/>
            <a:ext cx="20049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Does not serve alcohol</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Alcoholic vs. NonAlcoholic Restaurant Ratings with Boxplots</a:t>
            </a:r>
            <a:endParaRPr/>
          </a:p>
          <a:p>
            <a:pPr indent="0" lvl="0" marL="0">
              <a:spcBef>
                <a:spcPts val="0"/>
              </a:spcBef>
              <a:spcAft>
                <a:spcPts val="0"/>
              </a:spcAft>
              <a:buNone/>
            </a:pPr>
            <a:r>
              <a:t/>
            </a:r>
            <a:endParaRPr/>
          </a:p>
        </p:txBody>
      </p:sp>
      <p:pic>
        <p:nvPicPr>
          <p:cNvPr id="148" name="Shape 148"/>
          <p:cNvPicPr preferRelativeResize="0"/>
          <p:nvPr/>
        </p:nvPicPr>
        <p:blipFill>
          <a:blip r:embed="rId3">
            <a:alphaModFix/>
          </a:blip>
          <a:stretch>
            <a:fillRect/>
          </a:stretch>
        </p:blipFill>
        <p:spPr>
          <a:xfrm>
            <a:off x="1549600" y="1270413"/>
            <a:ext cx="5664400" cy="3461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Text Mining Categories</a:t>
            </a:r>
            <a:endParaRPr/>
          </a:p>
        </p:txBody>
      </p:sp>
      <p:sp>
        <p:nvSpPr>
          <p:cNvPr id="154" name="Shape 154"/>
          <p:cNvSpPr txBox="1"/>
          <p:nvPr>
            <p:ph idx="1" type="body"/>
          </p:nvPr>
        </p:nvSpPr>
        <p:spPr>
          <a:xfrm>
            <a:off x="311700" y="1321125"/>
            <a:ext cx="6558000" cy="3635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In order to see which ethnic restaurants were in the top 5 and </a:t>
            </a:r>
            <a:endParaRPr>
              <a:solidFill>
                <a:srgbClr val="FFFFFF"/>
              </a:solidFill>
            </a:endParaRPr>
          </a:p>
          <a:p>
            <a:pPr indent="0" lvl="0" marL="0" rtl="0">
              <a:spcBef>
                <a:spcPts val="0"/>
              </a:spcBef>
              <a:spcAft>
                <a:spcPts val="0"/>
              </a:spcAft>
              <a:buNone/>
            </a:pPr>
            <a:r>
              <a:rPr lang="en">
                <a:solidFill>
                  <a:srgbClr val="FFFFFF"/>
                </a:solidFill>
              </a:rPr>
              <a:t>bottom five, we had to do a little text mining to see which </a:t>
            </a:r>
            <a:endParaRPr>
              <a:solidFill>
                <a:srgbClr val="FFFFFF"/>
              </a:solidFill>
            </a:endParaRPr>
          </a:p>
          <a:p>
            <a:pPr indent="0" lvl="0" marL="0" rtl="0">
              <a:spcBef>
                <a:spcPts val="0"/>
              </a:spcBef>
              <a:spcAft>
                <a:spcPts val="0"/>
              </a:spcAft>
              <a:buNone/>
            </a:pPr>
            <a:r>
              <a:rPr lang="en">
                <a:solidFill>
                  <a:srgbClr val="FFFFFF"/>
                </a:solidFill>
              </a:rPr>
              <a:t>categories were prominent in our observations</a:t>
            </a:r>
            <a:endParaRPr>
              <a:solidFill>
                <a:srgbClr val="FFFFFF"/>
              </a:solidFill>
            </a:endParaRPr>
          </a:p>
          <a:p>
            <a:pPr indent="457200" lvl="0" marL="0" rtl="0">
              <a:spcBef>
                <a:spcPts val="0"/>
              </a:spcBef>
              <a:spcAft>
                <a:spcPts val="0"/>
              </a:spcAft>
              <a:buNone/>
            </a:pPr>
            <a:r>
              <a:rPr lang="en" sz="1400">
                <a:solidFill>
                  <a:srgbClr val="FFFFFF"/>
                </a:solidFill>
              </a:rPr>
              <a:t>tidyRestaurants &lt;- BusAmericaRestaurants %&gt;%</a:t>
            </a:r>
            <a:endParaRPr sz="1400">
              <a:solidFill>
                <a:srgbClr val="FFFFFF"/>
              </a:solidFill>
            </a:endParaRPr>
          </a:p>
          <a:p>
            <a:pPr indent="457200" lvl="0" marL="457200" rtl="0">
              <a:spcBef>
                <a:spcPts val="0"/>
              </a:spcBef>
              <a:spcAft>
                <a:spcPts val="0"/>
              </a:spcAft>
              <a:buNone/>
            </a:pPr>
            <a:r>
              <a:rPr lang="en" sz="1400">
                <a:solidFill>
                  <a:srgbClr val="FFFFFF"/>
                </a:solidFill>
              </a:rPr>
              <a:t>unnest_tokens(category, categories)</a:t>
            </a:r>
            <a:endParaRPr sz="1400">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The Top 5 Ethnic Food Groups: American, Italian, Mexican, Chinese, Japanese</a:t>
            </a:r>
            <a:endParaRPr>
              <a:solidFill>
                <a:srgbClr val="FFFFFF"/>
              </a:solidFill>
            </a:endParaRPr>
          </a:p>
          <a:p>
            <a:pPr indent="0" lvl="0" marL="0" rtl="0">
              <a:spcBef>
                <a:spcPts val="1600"/>
              </a:spcBef>
              <a:spcAft>
                <a:spcPts val="0"/>
              </a:spcAft>
              <a:buNone/>
            </a:pPr>
            <a:r>
              <a:rPr lang="en">
                <a:solidFill>
                  <a:srgbClr val="FFFFFF"/>
                </a:solidFill>
              </a:rPr>
              <a:t>The Bottom 5 Ethnic Food Groups ( from those that appeared at least 100 times): </a:t>
            </a:r>
            <a:endParaRPr>
              <a:solidFill>
                <a:srgbClr val="FFFFFF"/>
              </a:solidFill>
            </a:endParaRPr>
          </a:p>
          <a:p>
            <a:pPr indent="0" lvl="0" marL="0">
              <a:spcBef>
                <a:spcPts val="0"/>
              </a:spcBef>
              <a:spcAft>
                <a:spcPts val="0"/>
              </a:spcAft>
              <a:buNone/>
            </a:pPr>
            <a:r>
              <a:rPr lang="en">
                <a:solidFill>
                  <a:srgbClr val="FFFFFF"/>
                </a:solidFill>
              </a:rPr>
              <a:t>African, Persian, Iranian, Lebanese, Taiwanese</a:t>
            </a:r>
            <a:endParaRPr>
              <a:solidFill>
                <a:srgbClr val="FFFFFF"/>
              </a:solidFill>
            </a:endParaRPr>
          </a:p>
        </p:txBody>
      </p:sp>
      <p:pic>
        <p:nvPicPr>
          <p:cNvPr id="155" name="Shape 155"/>
          <p:cNvPicPr preferRelativeResize="0"/>
          <p:nvPr/>
        </p:nvPicPr>
        <p:blipFill>
          <a:blip r:embed="rId3">
            <a:alphaModFix/>
          </a:blip>
          <a:stretch>
            <a:fillRect/>
          </a:stretch>
        </p:blipFill>
        <p:spPr>
          <a:xfrm>
            <a:off x="6994938" y="1017725"/>
            <a:ext cx="2047875" cy="3562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145200" y="163950"/>
            <a:ext cx="8853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Means Comparison: Top 5 &amp; Bottom 5 Ethnic Food Groups Ratings</a:t>
            </a:r>
            <a:endParaRPr/>
          </a:p>
        </p:txBody>
      </p:sp>
      <p:pic>
        <p:nvPicPr>
          <p:cNvPr id="161" name="Shape 161"/>
          <p:cNvPicPr preferRelativeResize="0"/>
          <p:nvPr/>
        </p:nvPicPr>
        <p:blipFill>
          <a:blip r:embed="rId3">
            <a:alphaModFix/>
          </a:blip>
          <a:stretch>
            <a:fillRect/>
          </a:stretch>
        </p:blipFill>
        <p:spPr>
          <a:xfrm>
            <a:off x="271463" y="1249925"/>
            <a:ext cx="4147874" cy="1394850"/>
          </a:xfrm>
          <a:prstGeom prst="rect">
            <a:avLst/>
          </a:prstGeom>
          <a:noFill/>
          <a:ln>
            <a:noFill/>
          </a:ln>
        </p:spPr>
      </p:pic>
      <p:pic>
        <p:nvPicPr>
          <p:cNvPr id="162" name="Shape 162"/>
          <p:cNvPicPr preferRelativeResize="0"/>
          <p:nvPr/>
        </p:nvPicPr>
        <p:blipFill>
          <a:blip r:embed="rId4">
            <a:alphaModFix/>
          </a:blip>
          <a:stretch>
            <a:fillRect/>
          </a:stretch>
        </p:blipFill>
        <p:spPr>
          <a:xfrm>
            <a:off x="366550" y="2749600"/>
            <a:ext cx="3794400" cy="2149600"/>
          </a:xfrm>
          <a:prstGeom prst="rect">
            <a:avLst/>
          </a:prstGeom>
          <a:noFill/>
          <a:ln>
            <a:noFill/>
          </a:ln>
        </p:spPr>
      </p:pic>
      <p:pic>
        <p:nvPicPr>
          <p:cNvPr id="163" name="Shape 163"/>
          <p:cNvPicPr preferRelativeResize="0"/>
          <p:nvPr/>
        </p:nvPicPr>
        <p:blipFill>
          <a:blip r:embed="rId5">
            <a:alphaModFix/>
          </a:blip>
          <a:stretch>
            <a:fillRect/>
          </a:stretch>
        </p:blipFill>
        <p:spPr>
          <a:xfrm>
            <a:off x="5095475" y="818737"/>
            <a:ext cx="3402049" cy="1975425"/>
          </a:xfrm>
          <a:prstGeom prst="rect">
            <a:avLst/>
          </a:prstGeom>
          <a:noFill/>
          <a:ln>
            <a:noFill/>
          </a:ln>
        </p:spPr>
      </p:pic>
      <p:pic>
        <p:nvPicPr>
          <p:cNvPr id="164" name="Shape 164"/>
          <p:cNvPicPr preferRelativeResize="0"/>
          <p:nvPr/>
        </p:nvPicPr>
        <p:blipFill>
          <a:blip r:embed="rId6">
            <a:alphaModFix/>
          </a:blip>
          <a:stretch>
            <a:fillRect/>
          </a:stretch>
        </p:blipFill>
        <p:spPr>
          <a:xfrm>
            <a:off x="5095475" y="2876250"/>
            <a:ext cx="3402050" cy="2045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246150" y="332600"/>
            <a:ext cx="8174700" cy="5889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2400"/>
              <a:t>Difference of Mean Average between Top 5 Ethnic Food Groups</a:t>
            </a:r>
            <a:endParaRPr sz="2400"/>
          </a:p>
        </p:txBody>
      </p:sp>
      <p:pic>
        <p:nvPicPr>
          <p:cNvPr id="170" name="Shape 170"/>
          <p:cNvPicPr preferRelativeResize="0"/>
          <p:nvPr/>
        </p:nvPicPr>
        <p:blipFill>
          <a:blip r:embed="rId3">
            <a:alphaModFix/>
          </a:blip>
          <a:stretch>
            <a:fillRect/>
          </a:stretch>
        </p:blipFill>
        <p:spPr>
          <a:xfrm>
            <a:off x="2065586" y="1116825"/>
            <a:ext cx="4535825" cy="3299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Interpretation of Results</a:t>
            </a:r>
            <a:endParaRPr/>
          </a:p>
        </p:txBody>
      </p:sp>
      <p:sp>
        <p:nvSpPr>
          <p:cNvPr id="176" name="Shape 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We wanted to test if there was a difference in means of average star ratings for each of the top five ethnic groups. We performed the ANOVA test to test whether or not the population means were equal to each other. The p-value we observed, &lt;2e-16,  was less than alpha = 0.05 so we concluded that at least one of the population means were different from each other. </a:t>
            </a:r>
            <a:endParaRPr/>
          </a:p>
          <a:p>
            <a:pPr indent="-342900" lvl="0" marL="457200">
              <a:spcBef>
                <a:spcPts val="0"/>
              </a:spcBef>
              <a:spcAft>
                <a:spcPts val="0"/>
              </a:spcAft>
              <a:buSzPts val="1800"/>
              <a:buChar char="●"/>
            </a:pPr>
            <a:r>
              <a:rPr lang="en"/>
              <a:t>After performing the post hoc test, the Tukey HSD test, we saw that only the Mexican-American and Japanese-Italian combinations had mean average star ratings that were not different from each other at 0.05 significance level.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idx="1" type="body"/>
          </p:nvPr>
        </p:nvSpPr>
        <p:spPr>
          <a:xfrm>
            <a:off x="311700" y="250950"/>
            <a:ext cx="8225700" cy="670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dk1"/>
                </a:solidFill>
                <a:latin typeface="Oswald"/>
                <a:ea typeface="Oswald"/>
                <a:cs typeface="Oswald"/>
                <a:sym typeface="Oswald"/>
              </a:rPr>
              <a:t>Difference of Means between bottom 5 ethnic restaurants</a:t>
            </a:r>
            <a:endParaRPr sz="2400">
              <a:solidFill>
                <a:schemeClr val="dk1"/>
              </a:solidFill>
              <a:latin typeface="Oswald"/>
              <a:ea typeface="Oswald"/>
              <a:cs typeface="Oswald"/>
              <a:sym typeface="Oswald"/>
            </a:endParaRPr>
          </a:p>
          <a:p>
            <a:pPr indent="0" lvl="0" marL="0" rtl="0">
              <a:spcBef>
                <a:spcPts val="0"/>
              </a:spcBef>
              <a:spcAft>
                <a:spcPts val="1600"/>
              </a:spcAft>
              <a:buNone/>
            </a:pPr>
            <a:r>
              <a:t/>
            </a:r>
            <a:endParaRPr/>
          </a:p>
        </p:txBody>
      </p:sp>
      <p:pic>
        <p:nvPicPr>
          <p:cNvPr id="182" name="Shape 182"/>
          <p:cNvPicPr preferRelativeResize="0"/>
          <p:nvPr/>
        </p:nvPicPr>
        <p:blipFill>
          <a:blip r:embed="rId3">
            <a:alphaModFix/>
          </a:blip>
          <a:stretch>
            <a:fillRect/>
          </a:stretch>
        </p:blipFill>
        <p:spPr>
          <a:xfrm>
            <a:off x="1831598" y="921452"/>
            <a:ext cx="5185924" cy="3760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Interpretation of the Results</a:t>
            </a:r>
            <a:endParaRPr/>
          </a:p>
        </p:txBody>
      </p:sp>
      <p:sp>
        <p:nvSpPr>
          <p:cNvPr id="188" name="Shape 1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a:t>We then went on to perform another ANOVA test in the bottom five ethnic restaurants. Similarly we got a p-value less than alpha = 0.05 and concluded at least one of the population means were significantly different from each other. </a:t>
            </a:r>
            <a:endParaRPr/>
          </a:p>
          <a:p>
            <a:pPr indent="-342900" lvl="0" marL="457200">
              <a:spcBef>
                <a:spcPts val="0"/>
              </a:spcBef>
              <a:spcAft>
                <a:spcPts val="0"/>
              </a:spcAft>
              <a:buSzPts val="1800"/>
              <a:buChar char="●"/>
            </a:pPr>
            <a:r>
              <a:rPr lang="en"/>
              <a:t>We performed the Tukey HSD test once again and observed that only the combination of Taiwanese and African restaurants had mean average star ratings that were different from each other at 0.05 significance level.</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FFFFFF"/>
                </a:solidFill>
              </a:rPr>
              <a:t>Yelp Dataset Challenge</a:t>
            </a:r>
            <a:endParaRPr b="1" sz="1800">
              <a:solidFill>
                <a:srgbClr val="FFFFFF"/>
              </a:solidFill>
            </a:endParaRPr>
          </a:p>
        </p:txBody>
      </p:sp>
      <p:sp>
        <p:nvSpPr>
          <p:cNvPr id="66" name="Shape 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Yelp has had 8 rounds of of dataset challenges. This year, they are on their 9th round and are providing everyone with their largest dataset ever. </a:t>
            </a:r>
            <a:endParaRPr>
              <a:solidFill>
                <a:srgbClr val="FFFFFF"/>
              </a:solidFill>
            </a:endParaRPr>
          </a:p>
          <a:p>
            <a:pPr indent="0" lvl="0" marL="0">
              <a:spcBef>
                <a:spcPts val="1600"/>
              </a:spcBef>
              <a:spcAft>
                <a:spcPts val="1600"/>
              </a:spcAft>
              <a:buNone/>
            </a:pPr>
            <a:r>
              <a:rPr lang="en">
                <a:solidFill>
                  <a:srgbClr val="FFFFFF"/>
                </a:solidFill>
              </a:rPr>
              <a:t>We’ve decided to take on this challenge which contained millions of observation across 5 separate datafiles. </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Accuracy and User Credibility</a:t>
            </a:r>
            <a:endParaRPr/>
          </a:p>
        </p:txBody>
      </p:sp>
      <p:pic>
        <p:nvPicPr>
          <p:cNvPr id="194" name="Shape 194"/>
          <p:cNvPicPr preferRelativeResize="0"/>
          <p:nvPr/>
        </p:nvPicPr>
        <p:blipFill>
          <a:blip r:embed="rId3">
            <a:alphaModFix/>
          </a:blip>
          <a:stretch>
            <a:fillRect/>
          </a:stretch>
        </p:blipFill>
        <p:spPr>
          <a:xfrm>
            <a:off x="1667950" y="1199100"/>
            <a:ext cx="5808099" cy="36709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Review Accuracy and User Credibility</a:t>
            </a:r>
            <a:endParaRPr/>
          </a:p>
        </p:txBody>
      </p:sp>
      <p:pic>
        <p:nvPicPr>
          <p:cNvPr id="200" name="Shape 200"/>
          <p:cNvPicPr preferRelativeResize="0"/>
          <p:nvPr/>
        </p:nvPicPr>
        <p:blipFill>
          <a:blip r:embed="rId3">
            <a:alphaModFix/>
          </a:blip>
          <a:stretch>
            <a:fillRect/>
          </a:stretch>
        </p:blipFill>
        <p:spPr>
          <a:xfrm>
            <a:off x="226025" y="1892774"/>
            <a:ext cx="4412600" cy="1721675"/>
          </a:xfrm>
          <a:prstGeom prst="rect">
            <a:avLst/>
          </a:prstGeom>
          <a:noFill/>
          <a:ln>
            <a:noFill/>
          </a:ln>
        </p:spPr>
      </p:pic>
      <p:pic>
        <p:nvPicPr>
          <p:cNvPr id="201" name="Shape 201"/>
          <p:cNvPicPr preferRelativeResize="0"/>
          <p:nvPr/>
        </p:nvPicPr>
        <p:blipFill>
          <a:blip r:embed="rId4">
            <a:alphaModFix/>
          </a:blip>
          <a:stretch>
            <a:fillRect/>
          </a:stretch>
        </p:blipFill>
        <p:spPr>
          <a:xfrm>
            <a:off x="4808600" y="1086000"/>
            <a:ext cx="4023696" cy="3820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Review Accuracy and User Credibility</a:t>
            </a:r>
            <a:endParaRPr/>
          </a:p>
        </p:txBody>
      </p:sp>
      <p:pic>
        <p:nvPicPr>
          <p:cNvPr id="207" name="Shape 207"/>
          <p:cNvPicPr preferRelativeResize="0"/>
          <p:nvPr/>
        </p:nvPicPr>
        <p:blipFill>
          <a:blip r:embed="rId3">
            <a:alphaModFix/>
          </a:blip>
          <a:stretch>
            <a:fillRect/>
          </a:stretch>
        </p:blipFill>
        <p:spPr>
          <a:xfrm>
            <a:off x="1052436" y="1292200"/>
            <a:ext cx="7039126" cy="3383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Accuracy and User Credibility</a:t>
            </a:r>
            <a:endParaRPr/>
          </a:p>
          <a:p>
            <a:pPr indent="0" lvl="0" marL="0">
              <a:spcBef>
                <a:spcPts val="0"/>
              </a:spcBef>
              <a:spcAft>
                <a:spcPts val="0"/>
              </a:spcAft>
              <a:buNone/>
            </a:pPr>
            <a:r>
              <a:t/>
            </a:r>
            <a:endParaRPr/>
          </a:p>
        </p:txBody>
      </p:sp>
      <p:pic>
        <p:nvPicPr>
          <p:cNvPr id="213" name="Shape 213"/>
          <p:cNvPicPr preferRelativeResize="0"/>
          <p:nvPr/>
        </p:nvPicPr>
        <p:blipFill>
          <a:blip r:embed="rId3">
            <a:alphaModFix/>
          </a:blip>
          <a:stretch>
            <a:fillRect/>
          </a:stretch>
        </p:blipFill>
        <p:spPr>
          <a:xfrm>
            <a:off x="1532488" y="2835588"/>
            <a:ext cx="5953125" cy="1800225"/>
          </a:xfrm>
          <a:prstGeom prst="rect">
            <a:avLst/>
          </a:prstGeom>
          <a:noFill/>
          <a:ln>
            <a:noFill/>
          </a:ln>
        </p:spPr>
      </p:pic>
      <p:pic>
        <p:nvPicPr>
          <p:cNvPr id="214" name="Shape 214"/>
          <p:cNvPicPr preferRelativeResize="0"/>
          <p:nvPr/>
        </p:nvPicPr>
        <p:blipFill>
          <a:blip r:embed="rId4">
            <a:alphaModFix/>
          </a:blip>
          <a:stretch>
            <a:fillRect/>
          </a:stretch>
        </p:blipFill>
        <p:spPr>
          <a:xfrm>
            <a:off x="1562475" y="2188225"/>
            <a:ext cx="5893175" cy="515250"/>
          </a:xfrm>
          <a:prstGeom prst="rect">
            <a:avLst/>
          </a:prstGeom>
          <a:noFill/>
          <a:ln>
            <a:noFill/>
          </a:ln>
        </p:spPr>
      </p:pic>
      <p:pic>
        <p:nvPicPr>
          <p:cNvPr id="215" name="Shape 215"/>
          <p:cNvPicPr preferRelativeResize="0"/>
          <p:nvPr/>
        </p:nvPicPr>
        <p:blipFill>
          <a:blip r:embed="rId5">
            <a:alphaModFix/>
          </a:blip>
          <a:stretch>
            <a:fillRect/>
          </a:stretch>
        </p:blipFill>
        <p:spPr>
          <a:xfrm>
            <a:off x="1875788" y="1591088"/>
            <a:ext cx="5266550" cy="465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Accuracy and User Credibility</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21" name="Shape 2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22" name="Shape 222"/>
          <p:cNvPicPr preferRelativeResize="0"/>
          <p:nvPr/>
        </p:nvPicPr>
        <p:blipFill>
          <a:blip r:embed="rId3">
            <a:alphaModFix/>
          </a:blip>
          <a:stretch>
            <a:fillRect/>
          </a:stretch>
        </p:blipFill>
        <p:spPr>
          <a:xfrm>
            <a:off x="411100" y="1819425"/>
            <a:ext cx="8321824" cy="2082500"/>
          </a:xfrm>
          <a:prstGeom prst="rect">
            <a:avLst/>
          </a:prstGeom>
          <a:noFill/>
          <a:ln>
            <a:noFill/>
          </a:ln>
        </p:spPr>
      </p:pic>
      <p:pic>
        <p:nvPicPr>
          <p:cNvPr id="223" name="Shape 223"/>
          <p:cNvPicPr preferRelativeResize="0"/>
          <p:nvPr/>
        </p:nvPicPr>
        <p:blipFill>
          <a:blip r:embed="rId4">
            <a:alphaModFix/>
          </a:blip>
          <a:stretch>
            <a:fillRect/>
          </a:stretch>
        </p:blipFill>
        <p:spPr>
          <a:xfrm>
            <a:off x="366730" y="4225127"/>
            <a:ext cx="8410521" cy="218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Accuracy and User Credibility</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29" name="Shape 2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30" name="Shape 230"/>
          <p:cNvPicPr preferRelativeResize="0"/>
          <p:nvPr/>
        </p:nvPicPr>
        <p:blipFill>
          <a:blip r:embed="rId3">
            <a:alphaModFix/>
          </a:blip>
          <a:stretch>
            <a:fillRect/>
          </a:stretch>
        </p:blipFill>
        <p:spPr>
          <a:xfrm>
            <a:off x="538188" y="1842313"/>
            <a:ext cx="8067625" cy="2036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Accuracy and User Credibility</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36" name="Shape 2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37" name="Shape 237"/>
          <p:cNvPicPr preferRelativeResize="0"/>
          <p:nvPr/>
        </p:nvPicPr>
        <p:blipFill>
          <a:blip r:embed="rId3">
            <a:alphaModFix/>
          </a:blip>
          <a:stretch>
            <a:fillRect/>
          </a:stretch>
        </p:blipFill>
        <p:spPr>
          <a:xfrm>
            <a:off x="311700" y="1815311"/>
            <a:ext cx="8520600" cy="21781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Accuracy and User Credibility</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43" name="Shape 2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44" name="Shape 244"/>
          <p:cNvPicPr preferRelativeResize="0"/>
          <p:nvPr/>
        </p:nvPicPr>
        <p:blipFill>
          <a:blip r:embed="rId3">
            <a:alphaModFix/>
          </a:blip>
          <a:stretch>
            <a:fillRect/>
          </a:stretch>
        </p:blipFill>
        <p:spPr>
          <a:xfrm>
            <a:off x="441512" y="1806601"/>
            <a:ext cx="8260975" cy="2108150"/>
          </a:xfrm>
          <a:prstGeom prst="rect">
            <a:avLst/>
          </a:prstGeom>
          <a:noFill/>
          <a:ln>
            <a:noFill/>
          </a:ln>
        </p:spPr>
      </p:pic>
      <p:pic>
        <p:nvPicPr>
          <p:cNvPr id="245" name="Shape 245"/>
          <p:cNvPicPr preferRelativeResize="0"/>
          <p:nvPr/>
        </p:nvPicPr>
        <p:blipFill rotWithShape="1">
          <a:blip r:embed="rId4">
            <a:alphaModFix/>
          </a:blip>
          <a:srcRect b="0" l="28850" r="0" t="0"/>
          <a:stretch/>
        </p:blipFill>
        <p:spPr>
          <a:xfrm>
            <a:off x="1530626" y="4239925"/>
            <a:ext cx="6082750" cy="572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Accuracy and User Credibility</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51" name="Shape 2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52" name="Shape 252"/>
          <p:cNvPicPr preferRelativeResize="0"/>
          <p:nvPr/>
        </p:nvPicPr>
        <p:blipFill>
          <a:blip r:embed="rId3">
            <a:alphaModFix/>
          </a:blip>
          <a:stretch>
            <a:fillRect/>
          </a:stretch>
        </p:blipFill>
        <p:spPr>
          <a:xfrm>
            <a:off x="478587" y="1917526"/>
            <a:ext cx="8186826" cy="2034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Accuracy and User Credibility</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58" name="Shape 258"/>
          <p:cNvSpPr txBox="1"/>
          <p:nvPr>
            <p:ph idx="1" type="body"/>
          </p:nvPr>
        </p:nvSpPr>
        <p:spPr>
          <a:xfrm>
            <a:off x="311700" y="1152463"/>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400">
                <a:solidFill>
                  <a:schemeClr val="dk1"/>
                </a:solidFill>
                <a:latin typeface="Oswald"/>
                <a:ea typeface="Oswald"/>
                <a:cs typeface="Oswald"/>
                <a:sym typeface="Oswald"/>
              </a:rPr>
              <a:t>Unfiltered User Data</a:t>
            </a:r>
            <a:endParaRPr sz="1400">
              <a:solidFill>
                <a:schemeClr val="dk1"/>
              </a:solidFill>
              <a:latin typeface="Oswald"/>
              <a:ea typeface="Oswald"/>
              <a:cs typeface="Oswald"/>
              <a:sym typeface="Oswald"/>
            </a:endParaRPr>
          </a:p>
        </p:txBody>
      </p:sp>
      <p:pic>
        <p:nvPicPr>
          <p:cNvPr id="259" name="Shape 259"/>
          <p:cNvPicPr preferRelativeResize="0"/>
          <p:nvPr/>
        </p:nvPicPr>
        <p:blipFill>
          <a:blip r:embed="rId3">
            <a:alphaModFix/>
          </a:blip>
          <a:stretch>
            <a:fillRect/>
          </a:stretch>
        </p:blipFill>
        <p:spPr>
          <a:xfrm>
            <a:off x="1856138" y="1182650"/>
            <a:ext cx="5431717" cy="3356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2346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Datafiles</a:t>
            </a:r>
            <a:endParaRPr/>
          </a:p>
        </p:txBody>
      </p:sp>
      <p:sp>
        <p:nvSpPr>
          <p:cNvPr id="72" name="Shape 72"/>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500">
                <a:solidFill>
                  <a:srgbClr val="FFFFFF"/>
                </a:solidFill>
              </a:rPr>
              <a:t>Business - Business ID, Business name, neighborhood, address, city, state, postal code, latitude, longitude, star rating, review count, open/closed, attributes, categories, hours, type.</a:t>
            </a:r>
            <a:endParaRPr sz="1500">
              <a:solidFill>
                <a:srgbClr val="FFFFFF"/>
              </a:solidFill>
            </a:endParaRPr>
          </a:p>
          <a:p>
            <a:pPr indent="0" lvl="0" marL="0">
              <a:spcBef>
                <a:spcPts val="1600"/>
              </a:spcBef>
              <a:spcAft>
                <a:spcPts val="0"/>
              </a:spcAft>
              <a:buNone/>
            </a:pPr>
            <a:r>
              <a:rPr lang="en" sz="1500">
                <a:solidFill>
                  <a:srgbClr val="FFFFFF"/>
                </a:solidFill>
              </a:rPr>
              <a:t>User - User ID, name, account age,  review count, # of friends (social media interaction), review count, User’s Elite status, review vote ratings, overall average star score of reviews, compliments received, type</a:t>
            </a:r>
            <a:endParaRPr sz="1500">
              <a:solidFill>
                <a:srgbClr val="FFFFFF"/>
              </a:solidFill>
            </a:endParaRPr>
          </a:p>
          <a:p>
            <a:pPr indent="0" lvl="0" marL="0">
              <a:spcBef>
                <a:spcPts val="1600"/>
              </a:spcBef>
              <a:spcAft>
                <a:spcPts val="0"/>
              </a:spcAft>
              <a:buNone/>
            </a:pPr>
            <a:r>
              <a:rPr lang="en" sz="1500">
                <a:solidFill>
                  <a:srgbClr val="FFFFFF"/>
                </a:solidFill>
              </a:rPr>
              <a:t>Review - Review ID, User ID, star rating, date, review text, review votes (useful, funny, cool), type.</a:t>
            </a:r>
            <a:endParaRPr sz="1500">
              <a:solidFill>
                <a:srgbClr val="FFFFFF"/>
              </a:solidFill>
            </a:endParaRPr>
          </a:p>
          <a:p>
            <a:pPr indent="0" lvl="0" marL="0">
              <a:spcBef>
                <a:spcPts val="1600"/>
              </a:spcBef>
              <a:spcAft>
                <a:spcPts val="0"/>
              </a:spcAft>
              <a:buNone/>
            </a:pPr>
            <a:r>
              <a:rPr lang="en" sz="1500">
                <a:solidFill>
                  <a:srgbClr val="FFFFFF"/>
                </a:solidFill>
              </a:rPr>
              <a:t>Check in -  Time, Business ID, type.</a:t>
            </a:r>
            <a:endParaRPr sz="1500">
              <a:solidFill>
                <a:srgbClr val="FFFFFF"/>
              </a:solidFill>
            </a:endParaRPr>
          </a:p>
          <a:p>
            <a:pPr indent="0" lvl="0" marL="0">
              <a:spcBef>
                <a:spcPts val="1600"/>
              </a:spcBef>
              <a:spcAft>
                <a:spcPts val="0"/>
              </a:spcAft>
              <a:buNone/>
            </a:pPr>
            <a:r>
              <a:rPr lang="en" sz="1500">
                <a:solidFill>
                  <a:srgbClr val="FFFFFF"/>
                </a:solidFill>
              </a:rPr>
              <a:t>Tip - Business ID, User ID, text, date, likes, type</a:t>
            </a:r>
            <a:endParaRPr sz="1500">
              <a:solidFill>
                <a:srgbClr val="FFFFFF"/>
              </a:solidFill>
            </a:endParaRPr>
          </a:p>
          <a:p>
            <a:pPr indent="0" lvl="0" marL="0">
              <a:spcBef>
                <a:spcPts val="1600"/>
              </a:spcBef>
              <a:spcAft>
                <a:spcPts val="1600"/>
              </a:spcAft>
              <a:buNone/>
            </a:pPr>
            <a:r>
              <a:t/>
            </a:r>
            <a:endParaRPr sz="1500"/>
          </a:p>
        </p:txBody>
      </p:sp>
      <p:pic>
        <p:nvPicPr>
          <p:cNvPr id="73" name="Shape 73"/>
          <p:cNvPicPr preferRelativeResize="0"/>
          <p:nvPr/>
        </p:nvPicPr>
        <p:blipFill>
          <a:blip r:embed="rId3">
            <a:alphaModFix/>
          </a:blip>
          <a:stretch>
            <a:fillRect/>
          </a:stretch>
        </p:blipFill>
        <p:spPr>
          <a:xfrm>
            <a:off x="2519350" y="3861788"/>
            <a:ext cx="4105275" cy="1038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Accuracy and User Credibility</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65" name="Shape 2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chemeClr val="dk1"/>
                </a:solidFill>
                <a:latin typeface="Oswald"/>
                <a:ea typeface="Oswald"/>
                <a:cs typeface="Oswald"/>
                <a:sym typeface="Oswald"/>
              </a:rPr>
              <a:t>Filtered Data</a:t>
            </a:r>
            <a:endParaRPr sz="1400">
              <a:solidFill>
                <a:schemeClr val="dk1"/>
              </a:solidFill>
              <a:latin typeface="Oswald"/>
              <a:ea typeface="Oswald"/>
              <a:cs typeface="Oswald"/>
              <a:sym typeface="Oswald"/>
            </a:endParaRPr>
          </a:p>
          <a:p>
            <a:pPr indent="0" lvl="0" marL="0">
              <a:spcBef>
                <a:spcPts val="1600"/>
              </a:spcBef>
              <a:spcAft>
                <a:spcPts val="0"/>
              </a:spcAft>
              <a:buNone/>
            </a:pPr>
            <a:r>
              <a:rPr lang="en" sz="1400">
                <a:solidFill>
                  <a:schemeClr val="dk1"/>
                </a:solidFill>
                <a:latin typeface="Oswald"/>
                <a:ea typeface="Oswald"/>
                <a:cs typeface="Oswald"/>
                <a:sym typeface="Oswald"/>
              </a:rPr>
              <a:t>(tipcount)</a:t>
            </a:r>
            <a:endParaRPr sz="1400">
              <a:solidFill>
                <a:schemeClr val="dk1"/>
              </a:solidFill>
              <a:latin typeface="Oswald"/>
              <a:ea typeface="Oswald"/>
              <a:cs typeface="Oswald"/>
              <a:sym typeface="Oswald"/>
            </a:endParaRPr>
          </a:p>
          <a:p>
            <a:pPr indent="0" lvl="0" marL="0">
              <a:spcBef>
                <a:spcPts val="1600"/>
              </a:spcBef>
              <a:spcAft>
                <a:spcPts val="1600"/>
              </a:spcAft>
              <a:buNone/>
            </a:pPr>
            <a:r>
              <a:t/>
            </a:r>
            <a:endParaRPr sz="1400"/>
          </a:p>
        </p:txBody>
      </p:sp>
      <p:pic>
        <p:nvPicPr>
          <p:cNvPr id="266" name="Shape 266"/>
          <p:cNvPicPr preferRelativeResize="0"/>
          <p:nvPr/>
        </p:nvPicPr>
        <p:blipFill>
          <a:blip r:embed="rId3">
            <a:alphaModFix/>
          </a:blip>
          <a:stretch>
            <a:fillRect/>
          </a:stretch>
        </p:blipFill>
        <p:spPr>
          <a:xfrm>
            <a:off x="1807288" y="1152478"/>
            <a:ext cx="5529434" cy="341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Two-Sample T-Tests for each User Class’ Ratings</a:t>
            </a:r>
            <a:endParaRPr/>
          </a:p>
        </p:txBody>
      </p:sp>
      <p:pic>
        <p:nvPicPr>
          <p:cNvPr id="272" name="Shape 272"/>
          <p:cNvPicPr preferRelativeResize="0"/>
          <p:nvPr/>
        </p:nvPicPr>
        <p:blipFill>
          <a:blip r:embed="rId3">
            <a:alphaModFix/>
          </a:blip>
          <a:stretch>
            <a:fillRect/>
          </a:stretch>
        </p:blipFill>
        <p:spPr>
          <a:xfrm>
            <a:off x="2599300" y="1120200"/>
            <a:ext cx="3945399" cy="1203300"/>
          </a:xfrm>
          <a:prstGeom prst="rect">
            <a:avLst/>
          </a:prstGeom>
          <a:noFill/>
          <a:ln>
            <a:noFill/>
          </a:ln>
        </p:spPr>
      </p:pic>
      <p:pic>
        <p:nvPicPr>
          <p:cNvPr id="273" name="Shape 273"/>
          <p:cNvPicPr preferRelativeResize="0"/>
          <p:nvPr/>
        </p:nvPicPr>
        <p:blipFill>
          <a:blip r:embed="rId4">
            <a:alphaModFix/>
          </a:blip>
          <a:stretch>
            <a:fillRect/>
          </a:stretch>
        </p:blipFill>
        <p:spPr>
          <a:xfrm>
            <a:off x="2599300" y="2409838"/>
            <a:ext cx="3945400" cy="1195366"/>
          </a:xfrm>
          <a:prstGeom prst="rect">
            <a:avLst/>
          </a:prstGeom>
          <a:noFill/>
          <a:ln>
            <a:noFill/>
          </a:ln>
        </p:spPr>
      </p:pic>
      <p:pic>
        <p:nvPicPr>
          <p:cNvPr id="274" name="Shape 274"/>
          <p:cNvPicPr preferRelativeResize="0"/>
          <p:nvPr/>
        </p:nvPicPr>
        <p:blipFill>
          <a:blip r:embed="rId5">
            <a:alphaModFix/>
          </a:blip>
          <a:stretch>
            <a:fillRect/>
          </a:stretch>
        </p:blipFill>
        <p:spPr>
          <a:xfrm>
            <a:off x="2599300" y="3691550"/>
            <a:ext cx="3945400" cy="11733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0" name="Shape 2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81" name="Shape 281"/>
          <p:cNvPicPr preferRelativeResize="0"/>
          <p:nvPr/>
        </p:nvPicPr>
        <p:blipFill>
          <a:blip r:embed="rId3">
            <a:alphaModFix/>
          </a:blip>
          <a:stretch>
            <a:fillRect/>
          </a:stretch>
        </p:blipFill>
        <p:spPr>
          <a:xfrm>
            <a:off x="1905000" y="1212850"/>
            <a:ext cx="5334000" cy="3295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88" name="Shape 288"/>
          <p:cNvPicPr preferRelativeResize="0"/>
          <p:nvPr/>
        </p:nvPicPr>
        <p:blipFill>
          <a:blip r:embed="rId3">
            <a:alphaModFix/>
          </a:blip>
          <a:stretch>
            <a:fillRect/>
          </a:stretch>
        </p:blipFill>
        <p:spPr>
          <a:xfrm>
            <a:off x="1905000" y="1212850"/>
            <a:ext cx="5334000" cy="3295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4" name="Shape 2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95" name="Shape 295"/>
          <p:cNvPicPr preferRelativeResize="0"/>
          <p:nvPr/>
        </p:nvPicPr>
        <p:blipFill>
          <a:blip r:embed="rId3">
            <a:alphaModFix/>
          </a:blip>
          <a:stretch>
            <a:fillRect/>
          </a:stretch>
        </p:blipFill>
        <p:spPr>
          <a:xfrm>
            <a:off x="1905000" y="1212850"/>
            <a:ext cx="5334000" cy="3295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1" name="Shape 3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chemeClr val="dk1"/>
                </a:solidFill>
                <a:latin typeface="Oswald"/>
                <a:ea typeface="Oswald"/>
                <a:cs typeface="Oswald"/>
                <a:sym typeface="Oswald"/>
              </a:rPr>
              <a:t>Cleaned Data</a:t>
            </a:r>
            <a:endParaRPr sz="1400">
              <a:solidFill>
                <a:schemeClr val="dk1"/>
              </a:solidFill>
              <a:latin typeface="Oswald"/>
              <a:ea typeface="Oswald"/>
              <a:cs typeface="Oswald"/>
              <a:sym typeface="Oswald"/>
            </a:endParaRPr>
          </a:p>
          <a:p>
            <a:pPr indent="0" lvl="0" marL="0">
              <a:spcBef>
                <a:spcPts val="1600"/>
              </a:spcBef>
              <a:spcAft>
                <a:spcPts val="1600"/>
              </a:spcAft>
              <a:buNone/>
            </a:pPr>
            <a:r>
              <a:rPr lang="en" sz="1400">
                <a:solidFill>
                  <a:schemeClr val="dk1"/>
                </a:solidFill>
                <a:latin typeface="Oswald"/>
                <a:ea typeface="Oswald"/>
                <a:cs typeface="Oswald"/>
                <a:sym typeface="Oswald"/>
              </a:rPr>
              <a:t>No whole # averages</a:t>
            </a:r>
            <a:endParaRPr sz="1400">
              <a:solidFill>
                <a:schemeClr val="dk1"/>
              </a:solidFill>
              <a:latin typeface="Oswald"/>
              <a:ea typeface="Oswald"/>
              <a:cs typeface="Oswald"/>
              <a:sym typeface="Oswald"/>
            </a:endParaRPr>
          </a:p>
        </p:txBody>
      </p:sp>
      <p:pic>
        <p:nvPicPr>
          <p:cNvPr id="302" name="Shape 302"/>
          <p:cNvPicPr preferRelativeResize="0"/>
          <p:nvPr/>
        </p:nvPicPr>
        <p:blipFill>
          <a:blip r:embed="rId3">
            <a:alphaModFix/>
          </a:blip>
          <a:stretch>
            <a:fillRect/>
          </a:stretch>
        </p:blipFill>
        <p:spPr>
          <a:xfrm>
            <a:off x="1905000" y="1212850"/>
            <a:ext cx="5334000" cy="3295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chemeClr val="dk1"/>
                </a:solidFill>
                <a:latin typeface="Oswald"/>
                <a:ea typeface="Oswald"/>
                <a:cs typeface="Oswald"/>
                <a:sym typeface="Oswald"/>
              </a:rPr>
              <a:t>Cleaned Data</a:t>
            </a:r>
            <a:endParaRPr sz="1400">
              <a:solidFill>
                <a:schemeClr val="dk1"/>
              </a:solidFill>
              <a:latin typeface="Oswald"/>
              <a:ea typeface="Oswald"/>
              <a:cs typeface="Oswald"/>
              <a:sym typeface="Oswald"/>
            </a:endParaRPr>
          </a:p>
          <a:p>
            <a:pPr indent="0" lvl="0" marL="0">
              <a:spcBef>
                <a:spcPts val="1600"/>
              </a:spcBef>
              <a:spcAft>
                <a:spcPts val="1600"/>
              </a:spcAft>
              <a:buNone/>
            </a:pPr>
            <a:r>
              <a:rPr lang="en" sz="1400">
                <a:solidFill>
                  <a:schemeClr val="dk1"/>
                </a:solidFill>
                <a:latin typeface="Oswald"/>
                <a:ea typeface="Oswald"/>
                <a:cs typeface="Oswald"/>
                <a:sym typeface="Oswald"/>
              </a:rPr>
              <a:t>No whole # averages</a:t>
            </a:r>
            <a:endParaRPr/>
          </a:p>
        </p:txBody>
      </p:sp>
      <p:pic>
        <p:nvPicPr>
          <p:cNvPr id="309" name="Shape 309"/>
          <p:cNvPicPr preferRelativeResize="0"/>
          <p:nvPr/>
        </p:nvPicPr>
        <p:blipFill>
          <a:blip r:embed="rId3">
            <a:alphaModFix/>
          </a:blip>
          <a:stretch>
            <a:fillRect/>
          </a:stretch>
        </p:blipFill>
        <p:spPr>
          <a:xfrm>
            <a:off x="1905000" y="1212850"/>
            <a:ext cx="5334000" cy="3295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5" name="Shape 3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chemeClr val="dk1"/>
                </a:solidFill>
                <a:latin typeface="Oswald"/>
                <a:ea typeface="Oswald"/>
                <a:cs typeface="Oswald"/>
                <a:sym typeface="Oswald"/>
              </a:rPr>
              <a:t>Cleaned Data</a:t>
            </a:r>
            <a:endParaRPr sz="1400">
              <a:solidFill>
                <a:schemeClr val="dk1"/>
              </a:solidFill>
              <a:latin typeface="Oswald"/>
              <a:ea typeface="Oswald"/>
              <a:cs typeface="Oswald"/>
              <a:sym typeface="Oswald"/>
            </a:endParaRPr>
          </a:p>
          <a:p>
            <a:pPr indent="0" lvl="0" marL="0">
              <a:spcBef>
                <a:spcPts val="1600"/>
              </a:spcBef>
              <a:spcAft>
                <a:spcPts val="1600"/>
              </a:spcAft>
              <a:buNone/>
            </a:pPr>
            <a:r>
              <a:rPr lang="en" sz="1400">
                <a:solidFill>
                  <a:schemeClr val="dk1"/>
                </a:solidFill>
                <a:latin typeface="Oswald"/>
                <a:ea typeface="Oswald"/>
                <a:cs typeface="Oswald"/>
                <a:sym typeface="Oswald"/>
              </a:rPr>
              <a:t>No whole # averages</a:t>
            </a:r>
            <a:endParaRPr/>
          </a:p>
        </p:txBody>
      </p:sp>
      <p:pic>
        <p:nvPicPr>
          <p:cNvPr id="316" name="Shape 316"/>
          <p:cNvPicPr preferRelativeResize="0"/>
          <p:nvPr/>
        </p:nvPicPr>
        <p:blipFill>
          <a:blip r:embed="rId3">
            <a:alphaModFix/>
          </a:blip>
          <a:stretch>
            <a:fillRect/>
          </a:stretch>
        </p:blipFill>
        <p:spPr>
          <a:xfrm>
            <a:off x="1905000" y="1152475"/>
            <a:ext cx="5334000" cy="3295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Accuracy and User Credibility</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322" name="Shape 3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400">
                <a:solidFill>
                  <a:schemeClr val="dk1"/>
                </a:solidFill>
                <a:latin typeface="Oswald"/>
                <a:ea typeface="Oswald"/>
                <a:cs typeface="Oswald"/>
                <a:sym typeface="Oswald"/>
              </a:rPr>
              <a:t>Account age in relation to Number of Elite Status Years</a:t>
            </a:r>
            <a:endParaRPr/>
          </a:p>
        </p:txBody>
      </p:sp>
      <p:pic>
        <p:nvPicPr>
          <p:cNvPr id="323" name="Shape 323"/>
          <p:cNvPicPr preferRelativeResize="0"/>
          <p:nvPr/>
        </p:nvPicPr>
        <p:blipFill>
          <a:blip r:embed="rId3">
            <a:alphaModFix/>
          </a:blip>
          <a:stretch>
            <a:fillRect/>
          </a:stretch>
        </p:blipFill>
        <p:spPr>
          <a:xfrm>
            <a:off x="1785938" y="1819600"/>
            <a:ext cx="5572125" cy="2609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9" name="Shape 3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400">
                <a:solidFill>
                  <a:schemeClr val="dk1"/>
                </a:solidFill>
                <a:latin typeface="Oswald"/>
                <a:ea typeface="Oswald"/>
                <a:cs typeface="Oswald"/>
                <a:sym typeface="Oswald"/>
              </a:rPr>
              <a:t>Account age in relation to Number of Elite Status Years</a:t>
            </a:r>
            <a:endParaRPr/>
          </a:p>
        </p:txBody>
      </p:sp>
      <p:pic>
        <p:nvPicPr>
          <p:cNvPr id="330" name="Shape 330"/>
          <p:cNvPicPr preferRelativeResize="0"/>
          <p:nvPr/>
        </p:nvPicPr>
        <p:blipFill>
          <a:blip r:embed="rId3">
            <a:alphaModFix/>
          </a:blip>
          <a:stretch>
            <a:fillRect/>
          </a:stretch>
        </p:blipFill>
        <p:spPr>
          <a:xfrm>
            <a:off x="1905000" y="1587625"/>
            <a:ext cx="5334000" cy="3295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Data</a:t>
            </a:r>
            <a:endParaRPr/>
          </a:p>
        </p:txBody>
      </p:sp>
      <p:sp>
        <p:nvSpPr>
          <p:cNvPr id="79" name="Shape 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0" name="Shape 80"/>
          <p:cNvPicPr preferRelativeResize="0"/>
          <p:nvPr/>
        </p:nvPicPr>
        <p:blipFill>
          <a:blip r:embed="rId3">
            <a:alphaModFix/>
          </a:blip>
          <a:stretch>
            <a:fillRect/>
          </a:stretch>
        </p:blipFill>
        <p:spPr>
          <a:xfrm>
            <a:off x="311700" y="1285613"/>
            <a:ext cx="4093800" cy="3150125"/>
          </a:xfrm>
          <a:prstGeom prst="rect">
            <a:avLst/>
          </a:prstGeom>
          <a:noFill/>
          <a:ln>
            <a:noFill/>
          </a:ln>
        </p:spPr>
      </p:pic>
      <p:pic>
        <p:nvPicPr>
          <p:cNvPr id="81" name="Shape 81"/>
          <p:cNvPicPr preferRelativeResize="0"/>
          <p:nvPr/>
        </p:nvPicPr>
        <p:blipFill>
          <a:blip r:embed="rId4">
            <a:alphaModFix/>
          </a:blip>
          <a:stretch>
            <a:fillRect/>
          </a:stretch>
        </p:blipFill>
        <p:spPr>
          <a:xfrm>
            <a:off x="4894024" y="1382475"/>
            <a:ext cx="3717375" cy="295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6" name="Shape 3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400">
                <a:solidFill>
                  <a:schemeClr val="dk1"/>
                </a:solidFill>
                <a:latin typeface="Oswald"/>
                <a:ea typeface="Oswald"/>
                <a:cs typeface="Oswald"/>
                <a:sym typeface="Oswald"/>
              </a:rPr>
              <a:t>Account age in relation to Number of Elite Status Years</a:t>
            </a:r>
            <a:endParaRPr/>
          </a:p>
        </p:txBody>
      </p:sp>
      <p:pic>
        <p:nvPicPr>
          <p:cNvPr id="337" name="Shape 337"/>
          <p:cNvPicPr preferRelativeResize="0"/>
          <p:nvPr/>
        </p:nvPicPr>
        <p:blipFill>
          <a:blip r:embed="rId3">
            <a:alphaModFix/>
          </a:blip>
          <a:stretch>
            <a:fillRect/>
          </a:stretch>
        </p:blipFill>
        <p:spPr>
          <a:xfrm>
            <a:off x="1905000" y="1596975"/>
            <a:ext cx="5334000" cy="3295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400">
                <a:solidFill>
                  <a:schemeClr val="dk1"/>
                </a:solidFill>
                <a:latin typeface="Oswald"/>
                <a:ea typeface="Oswald"/>
                <a:cs typeface="Oswald"/>
                <a:sym typeface="Oswald"/>
              </a:rPr>
              <a:t>Account age in relation to Number of Elite Status Years</a:t>
            </a:r>
            <a:endParaRPr/>
          </a:p>
        </p:txBody>
      </p:sp>
      <p:pic>
        <p:nvPicPr>
          <p:cNvPr id="344" name="Shape 344"/>
          <p:cNvPicPr preferRelativeResize="0"/>
          <p:nvPr/>
        </p:nvPicPr>
        <p:blipFill>
          <a:blip r:embed="rId3">
            <a:alphaModFix/>
          </a:blip>
          <a:stretch>
            <a:fillRect/>
          </a:stretch>
        </p:blipFill>
        <p:spPr>
          <a:xfrm>
            <a:off x="1905000" y="1597000"/>
            <a:ext cx="5334000" cy="3295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 Accuracy and User Credibility</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350" name="Shape 3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400">
                <a:solidFill>
                  <a:schemeClr val="dk1"/>
                </a:solidFill>
                <a:latin typeface="Oswald"/>
                <a:ea typeface="Oswald"/>
                <a:cs typeface="Oswald"/>
                <a:sym typeface="Oswald"/>
              </a:rPr>
              <a:t>Number of Elite Status Years in relation to Average User Stars</a:t>
            </a:r>
            <a:endParaRPr/>
          </a:p>
        </p:txBody>
      </p:sp>
      <p:pic>
        <p:nvPicPr>
          <p:cNvPr id="351" name="Shape 351"/>
          <p:cNvPicPr preferRelativeResize="0"/>
          <p:nvPr/>
        </p:nvPicPr>
        <p:blipFill>
          <a:blip r:embed="rId3">
            <a:alphaModFix/>
          </a:blip>
          <a:stretch>
            <a:fillRect/>
          </a:stretch>
        </p:blipFill>
        <p:spPr>
          <a:xfrm>
            <a:off x="1876425" y="1707838"/>
            <a:ext cx="5391150" cy="2493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7" name="Shape 3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400">
                <a:solidFill>
                  <a:schemeClr val="dk1"/>
                </a:solidFill>
                <a:latin typeface="Oswald"/>
                <a:ea typeface="Oswald"/>
                <a:cs typeface="Oswald"/>
                <a:sym typeface="Oswald"/>
              </a:rPr>
              <a:t>Number of Elite Status Years in relation to Average User Stars</a:t>
            </a:r>
            <a:endParaRPr/>
          </a:p>
        </p:txBody>
      </p:sp>
      <p:pic>
        <p:nvPicPr>
          <p:cNvPr id="358" name="Shape 358"/>
          <p:cNvPicPr preferRelativeResize="0"/>
          <p:nvPr/>
        </p:nvPicPr>
        <p:blipFill>
          <a:blip r:embed="rId3">
            <a:alphaModFix/>
          </a:blip>
          <a:stretch>
            <a:fillRect/>
          </a:stretch>
        </p:blipFill>
        <p:spPr>
          <a:xfrm>
            <a:off x="1905000" y="1662550"/>
            <a:ext cx="5334000" cy="3295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4" name="Shape 3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400">
                <a:solidFill>
                  <a:schemeClr val="dk1"/>
                </a:solidFill>
                <a:latin typeface="Oswald"/>
                <a:ea typeface="Oswald"/>
                <a:cs typeface="Oswald"/>
                <a:sym typeface="Oswald"/>
              </a:rPr>
              <a:t>Number of Elite Status Years in relation to Average User Stars</a:t>
            </a:r>
            <a:endParaRPr/>
          </a:p>
        </p:txBody>
      </p:sp>
      <p:pic>
        <p:nvPicPr>
          <p:cNvPr id="365" name="Shape 365"/>
          <p:cNvPicPr preferRelativeResize="0"/>
          <p:nvPr/>
        </p:nvPicPr>
        <p:blipFill>
          <a:blip r:embed="rId3">
            <a:alphaModFix/>
          </a:blip>
          <a:stretch>
            <a:fillRect/>
          </a:stretch>
        </p:blipFill>
        <p:spPr>
          <a:xfrm>
            <a:off x="1905000" y="1615700"/>
            <a:ext cx="5334000" cy="3295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1" name="Shape 3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400">
                <a:solidFill>
                  <a:schemeClr val="dk1"/>
                </a:solidFill>
                <a:latin typeface="Oswald"/>
                <a:ea typeface="Oswald"/>
                <a:cs typeface="Oswald"/>
                <a:sym typeface="Oswald"/>
              </a:rPr>
              <a:t>Number of Elite Status Years in relation to Average User Stars</a:t>
            </a:r>
            <a:endParaRPr/>
          </a:p>
        </p:txBody>
      </p:sp>
      <p:pic>
        <p:nvPicPr>
          <p:cNvPr id="372" name="Shape 372"/>
          <p:cNvPicPr preferRelativeResize="0"/>
          <p:nvPr/>
        </p:nvPicPr>
        <p:blipFill>
          <a:blip r:embed="rId3">
            <a:alphaModFix/>
          </a:blip>
          <a:stretch>
            <a:fillRect/>
          </a:stretch>
        </p:blipFill>
        <p:spPr>
          <a:xfrm>
            <a:off x="1905000" y="1615700"/>
            <a:ext cx="5334000" cy="3295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Which factors influence Expert Credibility?</a:t>
            </a:r>
            <a:endParaRPr/>
          </a:p>
        </p:txBody>
      </p:sp>
      <p:sp>
        <p:nvSpPr>
          <p:cNvPr id="378" name="Shape 3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79" name="Shape 379"/>
          <p:cNvPicPr preferRelativeResize="0"/>
          <p:nvPr/>
        </p:nvPicPr>
        <p:blipFill>
          <a:blip r:embed="rId3">
            <a:alphaModFix/>
          </a:blip>
          <a:stretch>
            <a:fillRect/>
          </a:stretch>
        </p:blipFill>
        <p:spPr>
          <a:xfrm>
            <a:off x="311702" y="1278487"/>
            <a:ext cx="3718350" cy="3164375"/>
          </a:xfrm>
          <a:prstGeom prst="rect">
            <a:avLst/>
          </a:prstGeom>
          <a:noFill/>
          <a:ln>
            <a:noFill/>
          </a:ln>
        </p:spPr>
      </p:pic>
      <p:pic>
        <p:nvPicPr>
          <p:cNvPr id="380" name="Shape 380"/>
          <p:cNvPicPr preferRelativeResize="0"/>
          <p:nvPr/>
        </p:nvPicPr>
        <p:blipFill>
          <a:blip r:embed="rId4">
            <a:alphaModFix/>
          </a:blip>
          <a:stretch>
            <a:fillRect/>
          </a:stretch>
        </p:blipFill>
        <p:spPr>
          <a:xfrm>
            <a:off x="4705700" y="1368500"/>
            <a:ext cx="3924426" cy="2984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Analysis of Deviance Table to Compare Models</a:t>
            </a:r>
            <a:endParaRPr/>
          </a:p>
        </p:txBody>
      </p:sp>
      <p:sp>
        <p:nvSpPr>
          <p:cNvPr id="386" name="Shape 386"/>
          <p:cNvSpPr txBox="1"/>
          <p:nvPr>
            <p:ph idx="1" type="body"/>
          </p:nvPr>
        </p:nvSpPr>
        <p:spPr>
          <a:xfrm>
            <a:off x="311700" y="3663225"/>
            <a:ext cx="8520600" cy="905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chemeClr val="dk1"/>
                </a:solidFill>
                <a:latin typeface="Oswald"/>
                <a:ea typeface="Oswald"/>
                <a:cs typeface="Oswald"/>
                <a:sym typeface="Oswald"/>
              </a:rPr>
              <a:t>Factors that contribute whether or not a Yelper is of Expert Credibility:</a:t>
            </a:r>
            <a:endParaRPr sz="1400">
              <a:solidFill>
                <a:schemeClr val="dk1"/>
              </a:solidFill>
              <a:latin typeface="Oswald"/>
              <a:ea typeface="Oswald"/>
              <a:cs typeface="Oswald"/>
              <a:sym typeface="Oswald"/>
            </a:endParaRPr>
          </a:p>
          <a:p>
            <a:pPr indent="0" lvl="0" marL="0">
              <a:spcBef>
                <a:spcPts val="1600"/>
              </a:spcBef>
              <a:spcAft>
                <a:spcPts val="1600"/>
              </a:spcAft>
              <a:buNone/>
            </a:pPr>
            <a:r>
              <a:rPr lang="en" sz="1400">
                <a:solidFill>
                  <a:schemeClr val="dk1"/>
                </a:solidFill>
                <a:latin typeface="Oswald"/>
                <a:ea typeface="Oswald"/>
                <a:cs typeface="Oswald"/>
                <a:sym typeface="Oswald"/>
              </a:rPr>
              <a:t>Review Count, Useful, # of Fans, Funny, Compliment: Photos, List, Funny, Plain, Writer, Cute Pic, More</a:t>
            </a:r>
            <a:endParaRPr sz="1400">
              <a:solidFill>
                <a:schemeClr val="dk1"/>
              </a:solidFill>
              <a:latin typeface="Oswald"/>
              <a:ea typeface="Oswald"/>
              <a:cs typeface="Oswald"/>
              <a:sym typeface="Oswald"/>
            </a:endParaRPr>
          </a:p>
        </p:txBody>
      </p:sp>
      <p:pic>
        <p:nvPicPr>
          <p:cNvPr id="387" name="Shape 387"/>
          <p:cNvPicPr preferRelativeResize="0"/>
          <p:nvPr/>
        </p:nvPicPr>
        <p:blipFill>
          <a:blip r:embed="rId3">
            <a:alphaModFix/>
          </a:blip>
          <a:stretch>
            <a:fillRect/>
          </a:stretch>
        </p:blipFill>
        <p:spPr>
          <a:xfrm>
            <a:off x="1600200" y="1635100"/>
            <a:ext cx="5943600" cy="1685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Word Cloud of Bad reviews</a:t>
            </a:r>
            <a:endParaRPr/>
          </a:p>
        </p:txBody>
      </p:sp>
      <p:sp>
        <p:nvSpPr>
          <p:cNvPr id="393" name="Shape 3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94" name="Shape 394"/>
          <p:cNvPicPr preferRelativeResize="0"/>
          <p:nvPr/>
        </p:nvPicPr>
        <p:blipFill>
          <a:blip r:embed="rId3">
            <a:alphaModFix/>
          </a:blip>
          <a:stretch>
            <a:fillRect/>
          </a:stretch>
        </p:blipFill>
        <p:spPr>
          <a:xfrm>
            <a:off x="1771650" y="1131888"/>
            <a:ext cx="5600700" cy="3457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Word Cloud of Good Reviews</a:t>
            </a:r>
            <a:endParaRPr/>
          </a:p>
        </p:txBody>
      </p:sp>
      <p:sp>
        <p:nvSpPr>
          <p:cNvPr id="400" name="Shape 4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01" name="Shape 401"/>
          <p:cNvPicPr preferRelativeResize="0"/>
          <p:nvPr/>
        </p:nvPicPr>
        <p:blipFill>
          <a:blip r:embed="rId3">
            <a:alphaModFix/>
          </a:blip>
          <a:stretch>
            <a:fillRect/>
          </a:stretch>
        </p:blipFill>
        <p:spPr>
          <a:xfrm>
            <a:off x="1679900" y="1225238"/>
            <a:ext cx="5600700" cy="3457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Data</a:t>
            </a:r>
            <a:endParaRPr/>
          </a:p>
        </p:txBody>
      </p:sp>
      <p:sp>
        <p:nvSpPr>
          <p:cNvPr id="87" name="Shape 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8" name="Shape 88"/>
          <p:cNvPicPr preferRelativeResize="0"/>
          <p:nvPr/>
        </p:nvPicPr>
        <p:blipFill>
          <a:blip r:embed="rId3">
            <a:alphaModFix/>
          </a:blip>
          <a:stretch>
            <a:fillRect/>
          </a:stretch>
        </p:blipFill>
        <p:spPr>
          <a:xfrm>
            <a:off x="311697" y="1235600"/>
            <a:ext cx="3794825" cy="3628850"/>
          </a:xfrm>
          <a:prstGeom prst="rect">
            <a:avLst/>
          </a:prstGeom>
          <a:noFill/>
          <a:ln>
            <a:noFill/>
          </a:ln>
        </p:spPr>
      </p:pic>
      <p:pic>
        <p:nvPicPr>
          <p:cNvPr id="89" name="Shape 89"/>
          <p:cNvPicPr preferRelativeResize="0"/>
          <p:nvPr/>
        </p:nvPicPr>
        <p:blipFill>
          <a:blip r:embed="rId4">
            <a:alphaModFix/>
          </a:blip>
          <a:stretch>
            <a:fillRect/>
          </a:stretch>
        </p:blipFill>
        <p:spPr>
          <a:xfrm>
            <a:off x="4254275" y="2198999"/>
            <a:ext cx="4578025" cy="1192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311700" y="1598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Visualization of word counts</a:t>
            </a:r>
            <a:endParaRPr/>
          </a:p>
        </p:txBody>
      </p:sp>
      <p:sp>
        <p:nvSpPr>
          <p:cNvPr id="407" name="Shape 407"/>
          <p:cNvSpPr txBox="1"/>
          <p:nvPr>
            <p:ph idx="1" type="body"/>
          </p:nvPr>
        </p:nvSpPr>
        <p:spPr>
          <a:xfrm>
            <a:off x="4001375" y="492075"/>
            <a:ext cx="4222800" cy="30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Good Reviews vs Bad Reviews</a:t>
            </a:r>
            <a:endParaRPr/>
          </a:p>
          <a:p>
            <a:pPr indent="0" lvl="0" marL="0">
              <a:spcBef>
                <a:spcPts val="1600"/>
              </a:spcBef>
              <a:spcAft>
                <a:spcPts val="1600"/>
              </a:spcAft>
              <a:buNone/>
            </a:pPr>
            <a:r>
              <a:t/>
            </a:r>
            <a:endParaRPr/>
          </a:p>
        </p:txBody>
      </p:sp>
      <p:pic>
        <p:nvPicPr>
          <p:cNvPr id="408" name="Shape 408"/>
          <p:cNvPicPr preferRelativeResize="0"/>
          <p:nvPr/>
        </p:nvPicPr>
        <p:blipFill>
          <a:blip r:embed="rId3">
            <a:alphaModFix/>
          </a:blip>
          <a:stretch>
            <a:fillRect/>
          </a:stretch>
        </p:blipFill>
        <p:spPr>
          <a:xfrm>
            <a:off x="761575" y="1051650"/>
            <a:ext cx="6183975" cy="4091850"/>
          </a:xfrm>
          <a:prstGeom prst="rect">
            <a:avLst/>
          </a:prstGeom>
          <a:noFill/>
          <a:ln>
            <a:noFill/>
          </a:ln>
        </p:spPr>
      </p:pic>
      <p:sp>
        <p:nvSpPr>
          <p:cNvPr id="409" name="Shape 409"/>
          <p:cNvSpPr txBox="1"/>
          <p:nvPr/>
        </p:nvSpPr>
        <p:spPr>
          <a:xfrm>
            <a:off x="594700" y="580850"/>
            <a:ext cx="7343700" cy="85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Good Reviews vs Average Reviews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Visualization of word counts</a:t>
            </a:r>
            <a:endParaRPr/>
          </a:p>
        </p:txBody>
      </p:sp>
      <p:sp>
        <p:nvSpPr>
          <p:cNvPr id="415" name="Shape 4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16" name="Shape 416"/>
          <p:cNvPicPr preferRelativeResize="0"/>
          <p:nvPr/>
        </p:nvPicPr>
        <p:blipFill>
          <a:blip r:embed="rId3">
            <a:alphaModFix/>
          </a:blip>
          <a:stretch>
            <a:fillRect/>
          </a:stretch>
        </p:blipFill>
        <p:spPr>
          <a:xfrm>
            <a:off x="1557575" y="1271113"/>
            <a:ext cx="5600700" cy="3457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Creating a classification model from the review </a:t>
            </a:r>
            <a:endParaRPr/>
          </a:p>
          <a:p>
            <a:pPr indent="0" lvl="0" marL="0">
              <a:spcBef>
                <a:spcPts val="0"/>
              </a:spcBef>
              <a:spcAft>
                <a:spcPts val="0"/>
              </a:spcAft>
              <a:buNone/>
            </a:pPr>
            <a:r>
              <a:t/>
            </a:r>
            <a:endParaRPr/>
          </a:p>
        </p:txBody>
      </p:sp>
      <p:sp>
        <p:nvSpPr>
          <p:cNvPr id="422" name="Shape 4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Use Bag of Words to generate features from all of our review examples.</a:t>
            </a:r>
            <a:endParaRPr/>
          </a:p>
          <a:p>
            <a:pPr indent="0" lvl="0" marL="0" rtl="0">
              <a:spcBef>
                <a:spcPts val="1600"/>
              </a:spcBef>
              <a:spcAft>
                <a:spcPts val="0"/>
              </a:spcAft>
              <a:buNone/>
            </a:pPr>
            <a:r>
              <a:rPr lang="en"/>
              <a:t>Example: only two reviews exist in our sample.</a:t>
            </a:r>
            <a:endParaRPr/>
          </a:p>
          <a:p>
            <a:pPr indent="-342900" lvl="0" marL="457200" rtl="0">
              <a:spcBef>
                <a:spcPts val="1600"/>
              </a:spcBef>
              <a:spcAft>
                <a:spcPts val="0"/>
              </a:spcAft>
              <a:buSzPts val="1800"/>
              <a:buChar char="●"/>
            </a:pPr>
            <a:r>
              <a:rPr lang="en"/>
              <a:t>Review 1: The hot dog looked very appealing on this day</a:t>
            </a:r>
            <a:endParaRPr/>
          </a:p>
          <a:p>
            <a:pPr indent="-342900" lvl="0" marL="457200" rtl="0">
              <a:spcBef>
                <a:spcPts val="0"/>
              </a:spcBef>
              <a:spcAft>
                <a:spcPts val="0"/>
              </a:spcAft>
              <a:buSzPts val="1800"/>
              <a:buChar char="●"/>
            </a:pPr>
            <a:r>
              <a:rPr lang="en"/>
              <a:t>Review 2: The dog looked very appealing on this great day</a:t>
            </a:r>
            <a:endParaRPr/>
          </a:p>
          <a:p>
            <a:pPr indent="0" lvl="0" marL="0" rtl="0">
              <a:spcBef>
                <a:spcPts val="1600"/>
              </a:spcBef>
              <a:spcAft>
                <a:spcPts val="0"/>
              </a:spcAft>
              <a:buNone/>
            </a:pPr>
            <a:r>
              <a:rPr lang="en"/>
              <a:t>Approach</a:t>
            </a:r>
            <a:endParaRPr/>
          </a:p>
          <a:p>
            <a:pPr indent="-342900" lvl="0" marL="457200" rtl="0">
              <a:spcBef>
                <a:spcPts val="1600"/>
              </a:spcBef>
              <a:spcAft>
                <a:spcPts val="0"/>
              </a:spcAft>
              <a:buSzPts val="1800"/>
              <a:buChar char="●"/>
            </a:pPr>
            <a:r>
              <a:rPr lang="en"/>
              <a:t>“Tokenize” each word of the reviews into tokens. </a:t>
            </a:r>
            <a:endParaRPr/>
          </a:p>
          <a:p>
            <a:pPr indent="-342900" lvl="0" marL="457200" rtl="0">
              <a:spcBef>
                <a:spcPts val="0"/>
              </a:spcBef>
              <a:spcAft>
                <a:spcPts val="0"/>
              </a:spcAft>
              <a:buSzPts val="1800"/>
              <a:buChar char="●"/>
            </a:pPr>
            <a:r>
              <a:rPr lang="en"/>
              <a:t>Create our feature space from these tokens.</a:t>
            </a:r>
            <a:endParaRPr/>
          </a:p>
          <a:p>
            <a:pPr indent="-342900" lvl="0" marL="457200" rtl="0">
              <a:spcBef>
                <a:spcPts val="0"/>
              </a:spcBef>
              <a:spcAft>
                <a:spcPts val="0"/>
              </a:spcAft>
              <a:buSzPts val="1800"/>
              <a:buChar char="●"/>
            </a:pPr>
            <a:r>
              <a:rPr lang="en"/>
              <a:t>Counts of each of these features becomes how many many times it appears in each review.</a:t>
            </a:r>
            <a:endParaRPr/>
          </a:p>
          <a:p>
            <a:pPr indent="0" lvl="0" marL="0">
              <a:spcBef>
                <a:spcPts val="16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Creating a classification model from the review </a:t>
            </a:r>
            <a:endParaRPr/>
          </a:p>
        </p:txBody>
      </p:sp>
      <p:sp>
        <p:nvSpPr>
          <p:cNvPr id="428" name="Shape 4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Use Bag of Words to generate features from all of our review examples.</a:t>
            </a:r>
            <a:endParaRPr/>
          </a:p>
          <a:p>
            <a:pPr indent="0" lvl="0" marL="0" rtl="0">
              <a:spcBef>
                <a:spcPts val="1600"/>
              </a:spcBef>
              <a:spcAft>
                <a:spcPts val="0"/>
              </a:spcAft>
              <a:buNone/>
            </a:pPr>
            <a:r>
              <a:rPr lang="en"/>
              <a:t>Example: only two reviews exist in our sample.</a:t>
            </a:r>
            <a:endParaRPr/>
          </a:p>
          <a:p>
            <a:pPr indent="-342900" lvl="0" marL="457200" rtl="0">
              <a:spcBef>
                <a:spcPts val="1600"/>
              </a:spcBef>
              <a:spcAft>
                <a:spcPts val="0"/>
              </a:spcAft>
              <a:buSzPts val="1800"/>
              <a:buChar char="●"/>
            </a:pPr>
            <a:r>
              <a:rPr lang="en"/>
              <a:t>Review 1: The hot dog looked very appealing on this day</a:t>
            </a:r>
            <a:endParaRPr/>
          </a:p>
          <a:p>
            <a:pPr indent="-342900" lvl="0" marL="457200" rtl="0">
              <a:spcBef>
                <a:spcPts val="0"/>
              </a:spcBef>
              <a:spcAft>
                <a:spcPts val="0"/>
              </a:spcAft>
              <a:buSzPts val="1800"/>
              <a:buChar char="●"/>
            </a:pPr>
            <a:r>
              <a:rPr lang="en"/>
              <a:t>Review 2: The dog looked very appealing on this great day</a:t>
            </a:r>
            <a:endParaRPr/>
          </a:p>
          <a:p>
            <a:pPr indent="0" lvl="0" marL="0" rtl="0">
              <a:spcBef>
                <a:spcPts val="1600"/>
              </a:spcBef>
              <a:spcAft>
                <a:spcPts val="0"/>
              </a:spcAft>
              <a:buNone/>
            </a:pPr>
            <a:r>
              <a:rPr lang="en"/>
              <a:t>Our Document Term Matrix</a:t>
            </a:r>
            <a:endParaRPr/>
          </a:p>
          <a:p>
            <a:pPr indent="0" lvl="0" marL="0" rtl="0">
              <a:spcBef>
                <a:spcPts val="1600"/>
              </a:spcBef>
              <a:spcAft>
                <a:spcPts val="0"/>
              </a:spcAft>
              <a:buNone/>
            </a:pPr>
            <a:r>
              <a:rPr lang="en"/>
              <a:t>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pic>
        <p:nvPicPr>
          <p:cNvPr id="429" name="Shape 429"/>
          <p:cNvPicPr preferRelativeResize="0"/>
          <p:nvPr/>
        </p:nvPicPr>
        <p:blipFill>
          <a:blip r:embed="rId3">
            <a:alphaModFix/>
          </a:blip>
          <a:stretch>
            <a:fillRect/>
          </a:stretch>
        </p:blipFill>
        <p:spPr>
          <a:xfrm>
            <a:off x="3262963" y="3102588"/>
            <a:ext cx="4810125" cy="1552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 : High Dimensionality</a:t>
            </a:r>
            <a:endParaRPr/>
          </a:p>
        </p:txBody>
      </p:sp>
      <p:sp>
        <p:nvSpPr>
          <p:cNvPr id="435" name="Shape 4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rPr lang="en"/>
              <a:t>Even a simple sentence will make us work in 10-D</a:t>
            </a:r>
            <a:endParaRPr/>
          </a:p>
          <a:p>
            <a:pPr indent="0" lvl="0" marL="0">
              <a:spcBef>
                <a:spcPts val="1600"/>
              </a:spcBef>
              <a:spcAft>
                <a:spcPts val="0"/>
              </a:spcAft>
              <a:buNone/>
            </a:pPr>
            <a:r>
              <a:rPr lang="en"/>
              <a:t>Our sample we are working with has 113,369 unique words. Our feature space has 113,369 dimensions.</a:t>
            </a:r>
            <a:endParaRPr/>
          </a:p>
          <a:p>
            <a:pPr indent="0" lvl="0" marL="0">
              <a:spcBef>
                <a:spcPts val="1600"/>
              </a:spcBef>
              <a:spcAft>
                <a:spcPts val="0"/>
              </a:spcAft>
              <a:buNone/>
            </a:pPr>
            <a:r>
              <a:rPr lang="en"/>
              <a:t>Solution : </a:t>
            </a:r>
            <a:br>
              <a:rPr lang="en"/>
            </a:br>
            <a:r>
              <a:rPr lang="en"/>
              <a:t>Logistic Regression with L1 Penalization</a:t>
            </a:r>
            <a:endParaRPr/>
          </a:p>
          <a:p>
            <a:pPr indent="0" lvl="0" marL="0">
              <a:spcBef>
                <a:spcPts val="1600"/>
              </a:spcBef>
              <a:spcAft>
                <a:spcPts val="1600"/>
              </a:spcAft>
              <a:buNone/>
            </a:pPr>
            <a:r>
              <a:t/>
            </a:r>
            <a:endParaRPr/>
          </a:p>
        </p:txBody>
      </p:sp>
      <p:pic>
        <p:nvPicPr>
          <p:cNvPr id="436" name="Shape 436"/>
          <p:cNvPicPr preferRelativeResize="0"/>
          <p:nvPr/>
        </p:nvPicPr>
        <p:blipFill>
          <a:blip r:embed="rId3">
            <a:alphaModFix/>
          </a:blip>
          <a:stretch>
            <a:fillRect/>
          </a:stretch>
        </p:blipFill>
        <p:spPr>
          <a:xfrm>
            <a:off x="432288" y="1061913"/>
            <a:ext cx="4810125" cy="1552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Logistic Regression Code</a:t>
            </a:r>
            <a:endParaRPr/>
          </a:p>
        </p:txBody>
      </p:sp>
      <p:sp>
        <p:nvSpPr>
          <p:cNvPr id="442" name="Shape 4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F</a:t>
            </a:r>
            <a:endParaRPr/>
          </a:p>
        </p:txBody>
      </p:sp>
      <p:pic>
        <p:nvPicPr>
          <p:cNvPr id="443" name="Shape 443"/>
          <p:cNvPicPr preferRelativeResize="0"/>
          <p:nvPr/>
        </p:nvPicPr>
        <p:blipFill>
          <a:blip r:embed="rId3">
            <a:alphaModFix/>
          </a:blip>
          <a:stretch>
            <a:fillRect/>
          </a:stretch>
        </p:blipFill>
        <p:spPr>
          <a:xfrm>
            <a:off x="382800" y="1152475"/>
            <a:ext cx="5772150" cy="2667000"/>
          </a:xfrm>
          <a:prstGeom prst="rect">
            <a:avLst/>
          </a:prstGeom>
          <a:noFill/>
          <a:ln>
            <a:noFill/>
          </a:ln>
        </p:spPr>
      </p:pic>
      <p:sp>
        <p:nvSpPr>
          <p:cNvPr id="444" name="Shape 444"/>
          <p:cNvSpPr txBox="1"/>
          <p:nvPr/>
        </p:nvSpPr>
        <p:spPr>
          <a:xfrm>
            <a:off x="444925" y="4018725"/>
            <a:ext cx="7689300" cy="74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3F3F3"/>
                </a:solidFill>
              </a:rPr>
              <a:t>Features: Count of each word within the bag of words</a:t>
            </a:r>
            <a:endParaRPr>
              <a:solidFill>
                <a:srgbClr val="F3F3F3"/>
              </a:solidFill>
            </a:endParaRPr>
          </a:p>
          <a:p>
            <a:pPr indent="0" lvl="0" marL="0">
              <a:spcBef>
                <a:spcPts val="0"/>
              </a:spcBef>
              <a:spcAft>
                <a:spcPts val="0"/>
              </a:spcAft>
              <a:buNone/>
            </a:pPr>
            <a:r>
              <a:rPr lang="en">
                <a:solidFill>
                  <a:srgbClr val="F3F3F3"/>
                </a:solidFill>
              </a:rPr>
              <a:t>Label : TRUE(&gt;= 4 stars)  FALSE (&lt;= 3 stars)</a:t>
            </a:r>
            <a:endParaRPr>
              <a:solidFill>
                <a:srgbClr val="F3F3F3"/>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Logistic Regression ROC Curve</a:t>
            </a:r>
            <a:endParaRPr/>
          </a:p>
        </p:txBody>
      </p:sp>
      <p:sp>
        <p:nvSpPr>
          <p:cNvPr id="450" name="Shape 450"/>
          <p:cNvSpPr txBox="1"/>
          <p:nvPr>
            <p:ph idx="1" type="body"/>
          </p:nvPr>
        </p:nvSpPr>
        <p:spPr>
          <a:xfrm>
            <a:off x="623400" y="1245838"/>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Max AUC </a:t>
            </a:r>
            <a:endParaRPr/>
          </a:p>
          <a:p>
            <a:pPr indent="0" lvl="0" marL="0">
              <a:spcBef>
                <a:spcPts val="1600"/>
              </a:spcBef>
              <a:spcAft>
                <a:spcPts val="0"/>
              </a:spcAft>
              <a:buNone/>
            </a:pPr>
            <a:r>
              <a:rPr lang="en"/>
              <a:t>= 0.932</a:t>
            </a:r>
            <a:endParaRPr/>
          </a:p>
          <a:p>
            <a:pPr indent="0" lvl="0" marL="0">
              <a:spcBef>
                <a:spcPts val="1600"/>
              </a:spcBef>
              <a:spcAft>
                <a:spcPts val="0"/>
              </a:spcAft>
              <a:buNone/>
            </a:pPr>
            <a:r>
              <a:t/>
            </a:r>
            <a:endParaRPr/>
          </a:p>
          <a:p>
            <a:pPr indent="0" lvl="0" marL="0">
              <a:spcBef>
                <a:spcPts val="1600"/>
              </a:spcBef>
              <a:spcAft>
                <a:spcPts val="0"/>
              </a:spcAft>
              <a:buNone/>
            </a:pPr>
            <a:r>
              <a:rPr lang="en"/>
              <a:t>Test set accuracy </a:t>
            </a:r>
            <a:endParaRPr/>
          </a:p>
          <a:p>
            <a:pPr indent="0" lvl="0" marL="0">
              <a:spcBef>
                <a:spcPts val="1600"/>
              </a:spcBef>
              <a:spcAft>
                <a:spcPts val="1600"/>
              </a:spcAft>
              <a:buNone/>
            </a:pPr>
            <a:r>
              <a:rPr lang="en"/>
              <a:t>= 0.933</a:t>
            </a:r>
            <a:endParaRPr/>
          </a:p>
        </p:txBody>
      </p:sp>
      <p:pic>
        <p:nvPicPr>
          <p:cNvPr id="451" name="Shape 451"/>
          <p:cNvPicPr preferRelativeResize="0"/>
          <p:nvPr/>
        </p:nvPicPr>
        <p:blipFill>
          <a:blip r:embed="rId3">
            <a:alphaModFix/>
          </a:blip>
          <a:stretch>
            <a:fillRect/>
          </a:stretch>
        </p:blipFill>
        <p:spPr>
          <a:xfrm>
            <a:off x="2704375" y="1225250"/>
            <a:ext cx="5600700" cy="3457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7" name="Shape 4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58" name="Shape 45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9" name="Shape 459"/>
          <p:cNvSpPr txBox="1"/>
          <p:nvPr/>
        </p:nvSpPr>
        <p:spPr>
          <a:xfrm>
            <a:off x="5346775" y="2603400"/>
            <a:ext cx="1458600" cy="68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Thanks</a:t>
            </a:r>
            <a:endParaRPr/>
          </a:p>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Objectives</a:t>
            </a:r>
            <a:endParaRPr/>
          </a:p>
        </p:txBody>
      </p:sp>
      <p:sp>
        <p:nvSpPr>
          <p:cNvPr id="95" name="Shape 95"/>
          <p:cNvSpPr txBox="1"/>
          <p:nvPr>
            <p:ph idx="1" type="body"/>
          </p:nvPr>
        </p:nvSpPr>
        <p:spPr>
          <a:xfrm>
            <a:off x="358525" y="1143100"/>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Our objectives after careful observation include: </a:t>
            </a:r>
            <a:endParaRPr>
              <a:solidFill>
                <a:srgbClr val="FFFFFF"/>
              </a:solidFill>
            </a:endParaRPr>
          </a:p>
          <a:p>
            <a:pPr indent="457200" lvl="0" marL="0" rtl="0">
              <a:spcBef>
                <a:spcPts val="0"/>
              </a:spcBef>
              <a:spcAft>
                <a:spcPts val="0"/>
              </a:spcAft>
              <a:buNone/>
            </a:pPr>
            <a:r>
              <a:rPr lang="en">
                <a:solidFill>
                  <a:srgbClr val="FFFFFF"/>
                </a:solidFill>
              </a:rPr>
              <a:t>(1) focusing on a general analysis of eateries/restaurants </a:t>
            </a:r>
            <a:endParaRPr>
              <a:solidFill>
                <a:srgbClr val="FFFFFF"/>
              </a:solidFill>
            </a:endParaRPr>
          </a:p>
          <a:p>
            <a:pPr indent="0" lvl="0" marL="457200" rtl="0">
              <a:spcBef>
                <a:spcPts val="0"/>
              </a:spcBef>
              <a:spcAft>
                <a:spcPts val="0"/>
              </a:spcAft>
              <a:buNone/>
            </a:pPr>
            <a:r>
              <a:rPr lang="en">
                <a:solidFill>
                  <a:srgbClr val="FFFFFF"/>
                </a:solidFill>
              </a:rPr>
              <a:t>(2) joining the reviews, tips, and business datasets to analyze the expertise/credibility of users</a:t>
            </a:r>
            <a:endParaRPr>
              <a:solidFill>
                <a:srgbClr val="FFFFFF"/>
              </a:solidFill>
            </a:endParaRPr>
          </a:p>
          <a:p>
            <a:pPr indent="457200" lvl="0" marL="0" rtl="0">
              <a:spcBef>
                <a:spcPts val="0"/>
              </a:spcBef>
              <a:spcAft>
                <a:spcPts val="0"/>
              </a:spcAft>
              <a:buNone/>
            </a:pPr>
            <a:r>
              <a:rPr lang="en">
                <a:solidFill>
                  <a:schemeClr val="dk1"/>
                </a:solidFill>
              </a:rPr>
              <a:t>(3) text mining in order to find good and bad reviews</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For the most part we want to focus on businesses that are located in America, our area of interest, which will be applied to the restaurant businesses and to the reviews text mining.</a:t>
            </a:r>
            <a:endParaRPr>
              <a:solidFill>
                <a:srgbClr val="FFFFFF"/>
              </a:solidFill>
            </a:endParaRPr>
          </a:p>
          <a:p>
            <a:pPr indent="0" lvl="0" marL="0">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075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Businesses in America</a:t>
            </a:r>
            <a:endParaRPr/>
          </a:p>
        </p:txBody>
      </p:sp>
      <p:pic>
        <p:nvPicPr>
          <p:cNvPr id="101" name="Shape 101"/>
          <p:cNvPicPr preferRelativeResize="0"/>
          <p:nvPr/>
        </p:nvPicPr>
        <p:blipFill>
          <a:blip r:embed="rId3">
            <a:alphaModFix/>
          </a:blip>
          <a:stretch>
            <a:fillRect/>
          </a:stretch>
        </p:blipFill>
        <p:spPr>
          <a:xfrm>
            <a:off x="2904872" y="1204750"/>
            <a:ext cx="5800999" cy="3502225"/>
          </a:xfrm>
          <a:prstGeom prst="rect">
            <a:avLst/>
          </a:prstGeom>
          <a:noFill/>
          <a:ln>
            <a:noFill/>
          </a:ln>
        </p:spPr>
      </p:pic>
      <p:pic>
        <p:nvPicPr>
          <p:cNvPr id="102" name="Shape 102"/>
          <p:cNvPicPr preferRelativeResize="0"/>
          <p:nvPr/>
        </p:nvPicPr>
        <p:blipFill>
          <a:blip r:embed="rId4">
            <a:alphaModFix/>
          </a:blip>
          <a:stretch>
            <a:fillRect/>
          </a:stretch>
        </p:blipFill>
        <p:spPr>
          <a:xfrm>
            <a:off x="552363" y="1383675"/>
            <a:ext cx="1762125" cy="2638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2857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Top 5 States in Our Dataset</a:t>
            </a:r>
            <a:endParaRPr/>
          </a:p>
        </p:txBody>
      </p:sp>
      <p:sp>
        <p:nvSpPr>
          <p:cNvPr id="108" name="Shape 108"/>
          <p:cNvSpPr txBox="1"/>
          <p:nvPr>
            <p:ph idx="1" type="body"/>
          </p:nvPr>
        </p:nvSpPr>
        <p:spPr>
          <a:xfrm>
            <a:off x="543475" y="2738700"/>
            <a:ext cx="1611300" cy="156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FFFFFF"/>
                </a:solidFill>
              </a:rPr>
              <a:t>Arizona</a:t>
            </a:r>
            <a:endParaRPr sz="1700">
              <a:solidFill>
                <a:srgbClr val="FFFFFF"/>
              </a:solidFill>
            </a:endParaRPr>
          </a:p>
          <a:p>
            <a:pPr indent="0" lvl="0" marL="0" rtl="0">
              <a:spcBef>
                <a:spcPts val="0"/>
              </a:spcBef>
              <a:spcAft>
                <a:spcPts val="0"/>
              </a:spcAft>
              <a:buNone/>
            </a:pPr>
            <a:r>
              <a:rPr lang="en" sz="1700">
                <a:solidFill>
                  <a:srgbClr val="FFFFFF"/>
                </a:solidFill>
              </a:rPr>
              <a:t>Nevada</a:t>
            </a:r>
            <a:endParaRPr sz="1700">
              <a:solidFill>
                <a:srgbClr val="FFFFFF"/>
              </a:solidFill>
            </a:endParaRPr>
          </a:p>
          <a:p>
            <a:pPr indent="0" lvl="0" marL="0" rtl="0">
              <a:spcBef>
                <a:spcPts val="0"/>
              </a:spcBef>
              <a:spcAft>
                <a:spcPts val="0"/>
              </a:spcAft>
              <a:buNone/>
            </a:pPr>
            <a:r>
              <a:rPr lang="en" sz="1700">
                <a:solidFill>
                  <a:srgbClr val="FFFFFF"/>
                </a:solidFill>
              </a:rPr>
              <a:t>North Carolina</a:t>
            </a:r>
            <a:endParaRPr sz="1700">
              <a:solidFill>
                <a:srgbClr val="FFFFFF"/>
              </a:solidFill>
            </a:endParaRPr>
          </a:p>
          <a:p>
            <a:pPr indent="0" lvl="0" marL="0" rtl="0">
              <a:spcBef>
                <a:spcPts val="0"/>
              </a:spcBef>
              <a:spcAft>
                <a:spcPts val="0"/>
              </a:spcAft>
              <a:buNone/>
            </a:pPr>
            <a:r>
              <a:rPr lang="en" sz="1700">
                <a:solidFill>
                  <a:srgbClr val="FFFFFF"/>
                </a:solidFill>
              </a:rPr>
              <a:t>Ohio</a:t>
            </a:r>
            <a:endParaRPr sz="1700">
              <a:solidFill>
                <a:srgbClr val="FFFFFF"/>
              </a:solidFill>
            </a:endParaRPr>
          </a:p>
          <a:p>
            <a:pPr indent="0" lvl="0" marL="0">
              <a:spcBef>
                <a:spcPts val="0"/>
              </a:spcBef>
              <a:spcAft>
                <a:spcPts val="0"/>
              </a:spcAft>
              <a:buNone/>
            </a:pPr>
            <a:r>
              <a:rPr lang="en" sz="1700">
                <a:solidFill>
                  <a:srgbClr val="FFFFFF"/>
                </a:solidFill>
              </a:rPr>
              <a:t>Pennsylvania</a:t>
            </a:r>
            <a:endParaRPr sz="1700">
              <a:solidFill>
                <a:srgbClr val="FFFFFF"/>
              </a:solidFill>
            </a:endParaRPr>
          </a:p>
        </p:txBody>
      </p:sp>
      <p:pic>
        <p:nvPicPr>
          <p:cNvPr id="109" name="Shape 109"/>
          <p:cNvPicPr preferRelativeResize="0"/>
          <p:nvPr/>
        </p:nvPicPr>
        <p:blipFill rotWithShape="1">
          <a:blip r:embed="rId3">
            <a:alphaModFix/>
          </a:blip>
          <a:srcRect b="44493" l="0" r="0" t="0"/>
          <a:stretch/>
        </p:blipFill>
        <p:spPr>
          <a:xfrm>
            <a:off x="392638" y="1171200"/>
            <a:ext cx="1762125" cy="1464450"/>
          </a:xfrm>
          <a:prstGeom prst="rect">
            <a:avLst/>
          </a:prstGeom>
          <a:noFill/>
          <a:ln>
            <a:noFill/>
          </a:ln>
        </p:spPr>
      </p:pic>
      <p:sp>
        <p:nvSpPr>
          <p:cNvPr id="110" name="Shape 110"/>
          <p:cNvSpPr txBox="1"/>
          <p:nvPr/>
        </p:nvSpPr>
        <p:spPr>
          <a:xfrm>
            <a:off x="2941825" y="1236775"/>
            <a:ext cx="5396400" cy="311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txBox="1"/>
          <p:nvPr/>
        </p:nvSpPr>
        <p:spPr>
          <a:xfrm>
            <a:off x="3232275" y="1084675"/>
            <a:ext cx="4487700" cy="911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600">
                <a:solidFill>
                  <a:srgbClr val="F9F9F9"/>
                </a:solidFill>
              </a:rPr>
              <a:t>ANOVA test to test mean average star rating in each State’s businesses</a:t>
            </a:r>
            <a:endParaRPr sz="1600">
              <a:solidFill>
                <a:srgbClr val="F9F9F9"/>
              </a:solidFill>
            </a:endParaRPr>
          </a:p>
          <a:p>
            <a:pPr indent="0" lvl="0" marL="0">
              <a:spcBef>
                <a:spcPts val="0"/>
              </a:spcBef>
              <a:spcAft>
                <a:spcPts val="0"/>
              </a:spcAft>
              <a:buNone/>
            </a:pPr>
            <a:r>
              <a:rPr lang="en" sz="1600">
                <a:solidFill>
                  <a:srgbClr val="F9F9F9"/>
                </a:solidFill>
              </a:rPr>
              <a:t>P-value &lt;2e-16 which is less than alpha= 0.05</a:t>
            </a:r>
            <a:endParaRPr sz="1600">
              <a:solidFill>
                <a:srgbClr val="F9F9F9"/>
              </a:solidFill>
            </a:endParaRPr>
          </a:p>
          <a:p>
            <a:pPr indent="0" lvl="0" marL="0" rtl="0">
              <a:lnSpc>
                <a:spcPct val="115000"/>
              </a:lnSpc>
              <a:spcBef>
                <a:spcPts val="0"/>
              </a:spcBef>
              <a:spcAft>
                <a:spcPts val="0"/>
              </a:spcAft>
              <a:buNone/>
            </a:pPr>
            <a:r>
              <a:t/>
            </a:r>
            <a:endParaRPr sz="1600">
              <a:solidFill>
                <a:srgbClr val="F9F9F9"/>
              </a:solidFill>
            </a:endParaRPr>
          </a:p>
          <a:p>
            <a:pPr indent="0" lvl="0" marL="0">
              <a:spcBef>
                <a:spcPts val="0"/>
              </a:spcBef>
              <a:spcAft>
                <a:spcPts val="0"/>
              </a:spcAft>
              <a:buNone/>
            </a:pPr>
            <a:r>
              <a:t/>
            </a:r>
            <a:endParaRPr sz="1600">
              <a:solidFill>
                <a:srgbClr val="F9F9F9"/>
              </a:solidFill>
            </a:endParaRPr>
          </a:p>
        </p:txBody>
      </p:sp>
      <p:pic>
        <p:nvPicPr>
          <p:cNvPr id="112" name="Shape 112"/>
          <p:cNvPicPr preferRelativeResize="0"/>
          <p:nvPr/>
        </p:nvPicPr>
        <p:blipFill>
          <a:blip r:embed="rId4">
            <a:alphaModFix/>
          </a:blip>
          <a:stretch>
            <a:fillRect/>
          </a:stretch>
        </p:blipFill>
        <p:spPr>
          <a:xfrm>
            <a:off x="2915875" y="2102763"/>
            <a:ext cx="5448300" cy="2085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Top 5 </a:t>
            </a:r>
            <a:r>
              <a:rPr lang="en"/>
              <a:t>Most Number of Businesses in America</a:t>
            </a:r>
            <a:endParaRPr/>
          </a:p>
        </p:txBody>
      </p:sp>
      <p:sp>
        <p:nvSpPr>
          <p:cNvPr id="118" name="Shape 118"/>
          <p:cNvSpPr txBox="1"/>
          <p:nvPr>
            <p:ph idx="1" type="body"/>
          </p:nvPr>
        </p:nvSpPr>
        <p:spPr>
          <a:xfrm>
            <a:off x="204013" y="1424200"/>
            <a:ext cx="4316400" cy="3257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FFFFFF"/>
                </a:solidFill>
              </a:rPr>
              <a:t>Tukey HSD for multiple comparisons of mean average ratings per State</a:t>
            </a:r>
            <a:endParaRPr>
              <a:solidFill>
                <a:srgbClr val="FFFFFF"/>
              </a:solidFill>
            </a:endParaRPr>
          </a:p>
        </p:txBody>
      </p:sp>
      <p:pic>
        <p:nvPicPr>
          <p:cNvPr id="119" name="Shape 119"/>
          <p:cNvPicPr preferRelativeResize="0"/>
          <p:nvPr/>
        </p:nvPicPr>
        <p:blipFill>
          <a:blip r:embed="rId3">
            <a:alphaModFix/>
          </a:blip>
          <a:stretch>
            <a:fillRect/>
          </a:stretch>
        </p:blipFill>
        <p:spPr>
          <a:xfrm>
            <a:off x="4515773" y="1264900"/>
            <a:ext cx="4316524" cy="3416400"/>
          </a:xfrm>
          <a:prstGeom prst="rect">
            <a:avLst/>
          </a:prstGeom>
          <a:noFill/>
          <a:ln>
            <a:noFill/>
          </a:ln>
        </p:spPr>
      </p:pic>
      <p:pic>
        <p:nvPicPr>
          <p:cNvPr id="120" name="Shape 120"/>
          <p:cNvPicPr preferRelativeResize="0"/>
          <p:nvPr/>
        </p:nvPicPr>
        <p:blipFill>
          <a:blip r:embed="rId4">
            <a:alphaModFix/>
          </a:blip>
          <a:stretch>
            <a:fillRect/>
          </a:stretch>
        </p:blipFill>
        <p:spPr>
          <a:xfrm>
            <a:off x="311713" y="2371875"/>
            <a:ext cx="4101025" cy="197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